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1"/>
  </p:notesMasterIdLst>
  <p:sldIdLst>
    <p:sldId id="257" r:id="rId2"/>
    <p:sldId id="258" r:id="rId3"/>
    <p:sldId id="281" r:id="rId4"/>
    <p:sldId id="282" r:id="rId5"/>
    <p:sldId id="283" r:id="rId6"/>
    <p:sldId id="284" r:id="rId7"/>
    <p:sldId id="285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305" r:id="rId16"/>
    <p:sldId id="297" r:id="rId17"/>
    <p:sldId id="298" r:id="rId18"/>
    <p:sldId id="299" r:id="rId19"/>
    <p:sldId id="300" r:id="rId20"/>
    <p:sldId id="301" r:id="rId21"/>
    <p:sldId id="303" r:id="rId22"/>
    <p:sldId id="306" r:id="rId23"/>
    <p:sldId id="307" r:id="rId24"/>
    <p:sldId id="308" r:id="rId25"/>
    <p:sldId id="304" r:id="rId26"/>
    <p:sldId id="309" r:id="rId27"/>
    <p:sldId id="311" r:id="rId28"/>
    <p:sldId id="310" r:id="rId29"/>
    <p:sldId id="273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604020202020204" charset="0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1" autoAdjust="0"/>
    <p:restoredTop sz="75843" autoAdjust="0"/>
  </p:normalViewPr>
  <p:slideViewPr>
    <p:cSldViewPr snapToGrid="0">
      <p:cViewPr varScale="1">
        <p:scale>
          <a:sx n="68" d="100"/>
          <a:sy n="68" d="100"/>
        </p:scale>
        <p:origin x="1468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78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550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67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273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423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322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9964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DBF44DF-C178-5F4C-A407-FE219EFA9FFF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9B117C8-7284-8C4A-833D-CDF86C0DA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EF7FB2-7628-A141-B9F7-8915F8FEB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11C11F2-C2A9-3847-8AFE-9499CF5AD3B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7663C5E9-BFC7-7A40-8AF9-1196BB4600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F7FC05-A2C8-EA40-83E3-05C20E1EB61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0AA01CD-4DFD-7548-898E-874A5779B169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2B46E884-5025-E545-828F-FCDF0B8463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4F6806F-A835-6946-B792-5546D32EB6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D0347CD0-5AC0-0B49-A78C-51F09E7B3E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7B95EA-D628-764A-8598-15EB5974EFE9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89E2E508-321D-1743-A9F5-A61ABF504F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3F047D-97EC-F244-A788-8168CE1F9CC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4DF3BEA-8897-EC4C-8F9A-78BF8F00B045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5653F20D-6A5E-8A4B-B207-6524F37374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11042F-5ABF-DD45-BD61-370D0E37BF8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75399A6-7D93-A54D-B342-CC47AC2C5D5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168E3C-4472-F742-8C42-1668A998A5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E688EC8-40E0-0544-8033-97458A86A3F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ronavirus.jhu.edu/map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shotdeliveryservice.com/images/warehousing.jpg" TargetMode="External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fr/publications/i/item/framework-for-a-public-health-emergency-operations-centre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hil.cdc.gov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rigin.who.int/health-cluster/about/structure/IMS_structure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</p:spPr>
        <p:txBody>
          <a:bodyPr/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Introduction aux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Systèmes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de gestion des incidents (SGI,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ou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IMS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en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anglais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</a:t>
            </a:r>
            <a:endParaRPr lang="en-US" altLang="en-US" sz="2000" dirty="0"/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 (GI)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Également</a:t>
            </a:r>
            <a:r>
              <a:rPr lang="en-US" sz="1800" dirty="0"/>
              <a:t> </a:t>
            </a:r>
            <a:r>
              <a:rPr lang="en-US" sz="1800" dirty="0" err="1"/>
              <a:t>appelé</a:t>
            </a:r>
            <a:r>
              <a:rPr lang="en-US" sz="1800" dirty="0"/>
              <a:t> </a:t>
            </a:r>
            <a:r>
              <a:rPr lang="en-US" sz="1800" dirty="0" err="1"/>
              <a:t>gestionnaire</a:t>
            </a:r>
            <a:r>
              <a:rPr lang="en-US" sz="1800" dirty="0"/>
              <a:t> </a:t>
            </a:r>
            <a:r>
              <a:rPr lang="en-US" sz="1800" dirty="0" err="1"/>
              <a:t>d'urgence</a:t>
            </a:r>
            <a:r>
              <a:rPr lang="en-US" sz="1800" dirty="0"/>
              <a:t>, </a:t>
            </a:r>
            <a:r>
              <a:rPr lang="en-US" sz="1800" dirty="0" err="1"/>
              <a:t>directeur</a:t>
            </a:r>
            <a:r>
              <a:rPr lang="en-US" sz="1800" dirty="0"/>
              <a:t> </a:t>
            </a:r>
            <a:r>
              <a:rPr lang="en-US" sz="1800" dirty="0" err="1"/>
              <a:t>ou</a:t>
            </a:r>
            <a:r>
              <a:rPr lang="en-US" sz="1800" dirty="0"/>
              <a:t> </a:t>
            </a:r>
            <a:r>
              <a:rPr lang="en-US" sz="1800" dirty="0" err="1"/>
              <a:t>coordinateur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Responsable</a:t>
            </a:r>
            <a:r>
              <a:rPr lang="en-US" sz="1800" dirty="0"/>
              <a:t> de </a:t>
            </a:r>
            <a:r>
              <a:rPr lang="en-US" sz="1800" dirty="0" err="1"/>
              <a:t>l'ensemble</a:t>
            </a:r>
            <a:r>
              <a:rPr lang="en-US" sz="1800" dirty="0"/>
              <a:t> de la section de gestion et du personnel </a:t>
            </a:r>
            <a:r>
              <a:rPr lang="en-US" sz="1800" dirty="0" err="1"/>
              <a:t>d'encadrement</a:t>
            </a:r>
            <a:r>
              <a:rPr lang="en-US" sz="1800" dirty="0"/>
              <a:t>. 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Obtient</a:t>
            </a:r>
            <a:r>
              <a:rPr lang="en-US" sz="1800" dirty="0"/>
              <a:t> </a:t>
            </a:r>
            <a:r>
              <a:rPr lang="en-US" sz="1800" dirty="0" err="1"/>
              <a:t>l'autorisation</a:t>
            </a:r>
            <a:r>
              <a:rPr lang="en-US" sz="1800" dirty="0"/>
              <a:t> </a:t>
            </a:r>
            <a:r>
              <a:rPr lang="en-US" sz="1800" dirty="0" err="1"/>
              <a:t>d'activer</a:t>
            </a:r>
            <a:r>
              <a:rPr lang="en-US" sz="1800" dirty="0"/>
              <a:t> le </a:t>
            </a:r>
            <a:r>
              <a:rPr lang="en-US" sz="1800" dirty="0" err="1"/>
              <a:t>système</a:t>
            </a:r>
            <a:r>
              <a:rPr lang="en-US" sz="1800" dirty="0"/>
              <a:t> de gestion des incidents (IMS).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Maintient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connaissance</a:t>
            </a:r>
            <a:r>
              <a:rPr lang="en-US" sz="1800" dirty="0"/>
              <a:t> </a:t>
            </a:r>
            <a:r>
              <a:rPr lang="en-US" sz="1800" dirty="0" err="1"/>
              <a:t>globale</a:t>
            </a:r>
            <a:r>
              <a:rPr lang="en-US" sz="1800" dirty="0"/>
              <a:t> de la situation de </a:t>
            </a:r>
            <a:r>
              <a:rPr lang="en-US" sz="1800" dirty="0" err="1"/>
              <a:t>l'événement</a:t>
            </a:r>
            <a:r>
              <a:rPr lang="en-US" sz="1800" dirty="0"/>
              <a:t> et de </a:t>
            </a:r>
            <a:r>
              <a:rPr lang="en-US" sz="1800" dirty="0" err="1"/>
              <a:t>toutes</a:t>
            </a:r>
            <a:r>
              <a:rPr lang="en-US" sz="1800" dirty="0"/>
              <a:t> les </a:t>
            </a:r>
            <a:r>
              <a:rPr lang="en-US" sz="1800" dirty="0" err="1"/>
              <a:t>ressources</a:t>
            </a:r>
            <a:r>
              <a:rPr lang="en-US" sz="1800" dirty="0"/>
              <a:t> </a:t>
            </a:r>
            <a:r>
              <a:rPr lang="en-US" sz="1800" dirty="0" err="1"/>
              <a:t>déployées</a:t>
            </a:r>
            <a:r>
              <a:rPr lang="en-US" sz="18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Participe</a:t>
            </a:r>
            <a:r>
              <a:rPr lang="en-US" sz="1800" dirty="0"/>
              <a:t> aux briefings et </a:t>
            </a:r>
            <a:r>
              <a:rPr lang="en-US" sz="1800" dirty="0" err="1"/>
              <a:t>approuve</a:t>
            </a:r>
            <a:r>
              <a:rPr lang="en-US" sz="1800" dirty="0"/>
              <a:t> les briefings </a:t>
            </a:r>
            <a:r>
              <a:rPr lang="en-US" sz="1800" dirty="0" err="1"/>
              <a:t>à</a:t>
            </a:r>
            <a:r>
              <a:rPr lang="en-US" sz="1800" dirty="0"/>
              <a:t> </a:t>
            </a:r>
            <a:r>
              <a:rPr lang="en-US" sz="1800" dirty="0" err="1"/>
              <a:t>présenter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Établit</a:t>
            </a:r>
            <a:r>
              <a:rPr lang="en-US" sz="1800" dirty="0"/>
              <a:t> les </a:t>
            </a:r>
            <a:r>
              <a:rPr lang="en-US" sz="1800" dirty="0" err="1"/>
              <a:t>priorités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matière </a:t>
            </a:r>
            <a:r>
              <a:rPr lang="en-US" sz="1800" dirty="0" err="1"/>
              <a:t>d'incidents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Approuve</a:t>
            </a:r>
            <a:r>
              <a:rPr lang="en-US" sz="1800" dirty="0"/>
              <a:t> les </a:t>
            </a:r>
            <a:r>
              <a:rPr lang="en-US" sz="1800" dirty="0" err="1"/>
              <a:t>objectifs</a:t>
            </a:r>
            <a:r>
              <a:rPr lang="en-US" sz="1800" dirty="0"/>
              <a:t> de </a:t>
            </a:r>
            <a:r>
              <a:rPr lang="en-US" sz="1800" dirty="0" err="1"/>
              <a:t>l'incident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Gestionnaire</a:t>
            </a:r>
            <a:r>
              <a:rPr lang="en-US" dirty="0"/>
              <a:t> des installations du COU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Supervise les </a:t>
            </a:r>
            <a:r>
              <a:rPr lang="en-US" dirty="0" err="1"/>
              <a:t>opérations</a:t>
            </a:r>
            <a:r>
              <a:rPr lang="en-US" dirty="0"/>
              <a:t> et la maintenance du COU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Veille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que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systèmes</a:t>
            </a:r>
            <a:r>
              <a:rPr lang="en-US" dirty="0"/>
              <a:t>, le matériel, les </a:t>
            </a:r>
            <a:r>
              <a:rPr lang="en-US" dirty="0" err="1"/>
              <a:t>logiciels</a:t>
            </a:r>
            <a:r>
              <a:rPr lang="en-US" dirty="0"/>
              <a:t> et les </a:t>
            </a:r>
            <a:r>
              <a:rPr lang="en-US" dirty="0" err="1"/>
              <a:t>outils</a:t>
            </a:r>
            <a:r>
              <a:rPr lang="en-US" dirty="0"/>
              <a:t> </a:t>
            </a:r>
            <a:r>
              <a:rPr lang="en-US" dirty="0" err="1"/>
              <a:t>d'aide</a:t>
            </a:r>
            <a:r>
              <a:rPr lang="en-US" dirty="0"/>
              <a:t> au personnel </a:t>
            </a:r>
            <a:r>
              <a:rPr lang="en-US" dirty="0" err="1"/>
              <a:t>soient</a:t>
            </a:r>
            <a:r>
              <a:rPr lang="en-US" dirty="0"/>
              <a:t> bien </a:t>
            </a:r>
            <a:r>
              <a:rPr lang="en-US" dirty="0" err="1"/>
              <a:t>entretenus</a:t>
            </a:r>
            <a:r>
              <a:rPr lang="en-US" dirty="0"/>
              <a:t> et </a:t>
            </a:r>
            <a:r>
              <a:rPr lang="en-US" dirty="0" err="1"/>
              <a:t>opérationnels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aussi</a:t>
            </a:r>
            <a:r>
              <a:rPr lang="en-US" dirty="0"/>
              <a:t> </a:t>
            </a:r>
            <a:r>
              <a:rPr lang="en-US" dirty="0" err="1"/>
              <a:t>avoir</a:t>
            </a:r>
            <a:r>
              <a:rPr lang="en-US" dirty="0"/>
              <a:t> la </a:t>
            </a:r>
            <a:r>
              <a:rPr lang="en-US" dirty="0" err="1"/>
              <a:t>responsabilité</a:t>
            </a:r>
            <a:r>
              <a:rPr lang="en-US" dirty="0"/>
              <a:t> des technologies de </a:t>
            </a:r>
            <a:r>
              <a:rPr lang="en-US" dirty="0" err="1"/>
              <a:t>l'information</a:t>
            </a:r>
            <a:r>
              <a:rPr lang="en-US" dirty="0"/>
              <a:t>, des </a:t>
            </a:r>
            <a:r>
              <a:rPr lang="en-US" dirty="0" err="1"/>
              <a:t>télécommunications</a:t>
            </a:r>
            <a:r>
              <a:rPr lang="en-US" dirty="0"/>
              <a:t> et des </a:t>
            </a:r>
            <a:r>
              <a:rPr lang="en-US" dirty="0" err="1"/>
              <a:t>données</a:t>
            </a:r>
            <a:r>
              <a:rPr lang="en-US" dirty="0"/>
              <a:t> </a:t>
            </a:r>
            <a:r>
              <a:rPr lang="en-US" dirty="0" err="1"/>
              <a:t>géospatiales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l'installation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. </a:t>
            </a:r>
          </a:p>
        </p:txBody>
      </p:sp>
      <p:pic>
        <p:nvPicPr>
          <p:cNvPr id="5" name="Picture 2" descr="https://phil.cdc.gov/PHIL_Images/17750/17750_lores.jpg">
            <a:extLst>
              <a:ext uri="{FF2B5EF4-FFF2-40B4-BE49-F238E27FC236}">
                <a16:creationId xmlns:a16="http://schemas.microsoft.com/office/drawing/2014/main" id="{AA1908AC-10F9-974B-B528-B0D71D246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565" y="3009026"/>
            <a:ext cx="2353235" cy="175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17669/17669_lores.jpg">
            <a:extLst>
              <a:ext uri="{FF2B5EF4-FFF2-40B4-BE49-F238E27FC236}">
                <a16:creationId xmlns:a16="http://schemas.microsoft.com/office/drawing/2014/main" id="{678C32FA-5916-C940-9ED0-9D2D4D7DB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24" y="3351928"/>
            <a:ext cx="2125501" cy="14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Agent de communication </a:t>
            </a:r>
            <a:r>
              <a:rPr lang="en-US" dirty="0" err="1"/>
              <a:t>publique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99488" y="767824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Lors</a:t>
            </a:r>
            <a:r>
              <a:rPr lang="en-US" dirty="0"/>
              <a:t> </a:t>
            </a:r>
            <a:r>
              <a:rPr lang="en-US" dirty="0" err="1"/>
              <a:t>d'une</a:t>
            </a:r>
            <a:r>
              <a:rPr lang="en-US" dirty="0"/>
              <a:t> urgence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, la communication avec le public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vitale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personne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aussi</a:t>
            </a:r>
            <a:r>
              <a:rPr lang="en-US" dirty="0"/>
              <a:t> </a:t>
            </a:r>
            <a:r>
              <a:rPr lang="en-US" dirty="0" err="1"/>
              <a:t>responsable</a:t>
            </a:r>
            <a:r>
              <a:rPr lang="en-US" dirty="0"/>
              <a:t> de: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Communiquer</a:t>
            </a:r>
            <a:r>
              <a:rPr lang="en-US" dirty="0"/>
              <a:t> et </a:t>
            </a:r>
            <a:r>
              <a:rPr lang="en-US" dirty="0" err="1"/>
              <a:t>interagir</a:t>
            </a:r>
            <a:r>
              <a:rPr lang="en-US" dirty="0"/>
              <a:t> avec divers publics (ex. : public, </a:t>
            </a:r>
            <a:r>
              <a:rPr lang="en-US" dirty="0" err="1"/>
              <a:t>médias</a:t>
            </a:r>
            <a:r>
              <a:rPr lang="en-US" dirty="0"/>
              <a:t>, personnel interne, etc.)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Élaborer</a:t>
            </a:r>
            <a:r>
              <a:rPr lang="en-US" dirty="0"/>
              <a:t> des supports de communication </a:t>
            </a:r>
            <a:br>
              <a:rPr lang="en-US" dirty="0"/>
            </a:br>
            <a:r>
              <a:rPr lang="en-US" dirty="0"/>
              <a:t>et des </a:t>
            </a:r>
            <a:r>
              <a:rPr lang="en-US" dirty="0" err="1"/>
              <a:t>produits</a:t>
            </a:r>
            <a:r>
              <a:rPr lang="en-US" dirty="0"/>
              <a:t> </a:t>
            </a:r>
            <a:r>
              <a:rPr lang="en-US" dirty="0" err="1"/>
              <a:t>livrables</a:t>
            </a:r>
            <a:r>
              <a:rPr lang="en-US" dirty="0"/>
              <a:t> 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Surveiller</a:t>
            </a:r>
            <a:r>
              <a:rPr lang="en-US" dirty="0"/>
              <a:t> les </a:t>
            </a:r>
            <a:r>
              <a:rPr lang="en-US" dirty="0" err="1"/>
              <a:t>médias</a:t>
            </a:r>
            <a:r>
              <a:rPr lang="en-US" dirty="0"/>
              <a:t> </a:t>
            </a:r>
            <a:r>
              <a:rPr lang="en-US" dirty="0" err="1"/>
              <a:t>sociaux</a:t>
            </a:r>
            <a:br>
              <a:rPr lang="en-US" dirty="0"/>
            </a:br>
            <a:r>
              <a:rPr lang="en-US" dirty="0"/>
              <a:t>et les </a:t>
            </a:r>
            <a:r>
              <a:rPr lang="en-US" dirty="0" err="1"/>
              <a:t>nouvelles</a:t>
            </a:r>
            <a:r>
              <a:rPr lang="en-US" dirty="0"/>
              <a:t> pour </a:t>
            </a:r>
            <a:r>
              <a:rPr lang="en-US" dirty="0" err="1"/>
              <a:t>connaître</a:t>
            </a:r>
            <a:r>
              <a:rPr lang="en-US" dirty="0"/>
              <a:t> la situation. 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Appuyer</a:t>
            </a:r>
            <a:r>
              <a:rPr lang="en-US" dirty="0"/>
              <a:t> les </a:t>
            </a:r>
            <a:r>
              <a:rPr lang="en-US" dirty="0" err="1"/>
              <a:t>secteurs</a:t>
            </a:r>
            <a:r>
              <a:rPr lang="en-US" dirty="0"/>
              <a:t> de la sensibilization</a:t>
            </a:r>
            <a:br>
              <a:rPr lang="en-US" dirty="0"/>
            </a:br>
            <a:r>
              <a:rPr lang="en-US" dirty="0"/>
              <a:t>et de la communication des </a:t>
            </a:r>
            <a:r>
              <a:rPr lang="en-US" dirty="0" err="1"/>
              <a:t>risques</a:t>
            </a:r>
            <a:r>
              <a:rPr lang="en-US" dirty="0"/>
              <a:t> </a:t>
            </a:r>
          </a:p>
        </p:txBody>
      </p:sp>
      <p:pic>
        <p:nvPicPr>
          <p:cNvPr id="5" name="Picture 2" descr="https://phil.cdc.gov/PHIL_Images/17672/17672_lores.jpg">
            <a:extLst>
              <a:ext uri="{FF2B5EF4-FFF2-40B4-BE49-F238E27FC236}">
                <a16:creationId xmlns:a16="http://schemas.microsoft.com/office/drawing/2014/main" id="{0E971382-9B54-4646-96E3-3693AC195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884" y="3366655"/>
            <a:ext cx="1717827" cy="122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hil.cdc.gov/PHIL_Images/20025/20025_lores.jpg">
            <a:extLst>
              <a:ext uri="{FF2B5EF4-FFF2-40B4-BE49-F238E27FC236}">
                <a16:creationId xmlns:a16="http://schemas.microsoft.com/office/drawing/2014/main" id="{2C3FEAC5-82AF-5D49-B278-93E82BC3E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100" y="2571750"/>
            <a:ext cx="1501412" cy="20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Agent de </a:t>
            </a:r>
            <a:r>
              <a:rPr lang="en-US" dirty="0" err="1"/>
              <a:t>sécurité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Le </a:t>
            </a:r>
            <a:r>
              <a:rPr lang="en-US" sz="1600" dirty="0" err="1"/>
              <a:t>rôle</a:t>
            </a:r>
            <a:r>
              <a:rPr lang="en-US" sz="1600" dirty="0"/>
              <a:t> de </a:t>
            </a:r>
            <a:r>
              <a:rPr lang="en-US" sz="1600" dirty="0" err="1"/>
              <a:t>l'agent</a:t>
            </a:r>
            <a:r>
              <a:rPr lang="en-US" sz="1600" dirty="0"/>
              <a:t> de </a:t>
            </a:r>
            <a:r>
              <a:rPr lang="en-US" sz="1600" dirty="0" err="1"/>
              <a:t>sécurité</a:t>
            </a:r>
            <a:r>
              <a:rPr lang="en-US" sz="1600" dirty="0"/>
              <a:t>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accru</a:t>
            </a:r>
            <a:r>
              <a:rPr lang="en-US" sz="1600" dirty="0"/>
              <a:t> </a:t>
            </a:r>
            <a:r>
              <a:rPr lang="en-US" sz="1600" dirty="0" err="1"/>
              <a:t>lors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urgence de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r>
              <a:rPr lang="en-US" sz="1600" dirty="0"/>
              <a:t>.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Il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responsable</a:t>
            </a:r>
            <a:r>
              <a:rPr lang="en-US" sz="1600" dirty="0"/>
              <a:t> de la </a:t>
            </a:r>
            <a:r>
              <a:rPr lang="en-US" sz="1600" dirty="0" err="1"/>
              <a:t>sûreté</a:t>
            </a:r>
            <a:r>
              <a:rPr lang="en-US" sz="1600" dirty="0"/>
              <a:t> et de la </a:t>
            </a:r>
            <a:r>
              <a:rPr lang="en-US" sz="1600" dirty="0" err="1"/>
              <a:t>sécurité</a:t>
            </a:r>
            <a:r>
              <a:rPr lang="en-US" sz="1600" dirty="0"/>
              <a:t> de tout le personnel participant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l'intervention</a:t>
            </a:r>
            <a:r>
              <a:rPr lang="en-US" sz="1600" dirty="0"/>
              <a:t>, </a:t>
            </a:r>
            <a:r>
              <a:rPr lang="en-US" sz="1600" dirty="0" err="1"/>
              <a:t>notamment</a:t>
            </a:r>
            <a:r>
              <a:rPr lang="en-US" sz="1600" dirty="0"/>
              <a:t> de :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Autorisation</a:t>
            </a:r>
            <a:r>
              <a:rPr lang="en-US" sz="1600" dirty="0"/>
              <a:t> </a:t>
            </a:r>
            <a:r>
              <a:rPr lang="en-US" sz="1600" dirty="0" err="1"/>
              <a:t>d'accès</a:t>
            </a:r>
            <a:r>
              <a:rPr lang="en-US" sz="1600" dirty="0"/>
              <a:t> au COU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Maintenance de la documentation 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Mesures</a:t>
            </a:r>
            <a:r>
              <a:rPr lang="en-US" sz="1600" dirty="0"/>
              <a:t> de </a:t>
            </a:r>
            <a:r>
              <a:rPr lang="en-US" sz="1600" dirty="0" err="1"/>
              <a:t>sécurité</a:t>
            </a:r>
            <a:r>
              <a:rPr lang="en-US" sz="1600" dirty="0"/>
              <a:t> </a:t>
            </a:r>
            <a:r>
              <a:rPr lang="en-US" sz="1600" dirty="0" err="1"/>
              <a:t>adéquates</a:t>
            </a:r>
            <a:endParaRPr lang="en-US" sz="1600" dirty="0"/>
          </a:p>
          <a:p>
            <a:pPr>
              <a:buClr>
                <a:srgbClr val="006A71"/>
              </a:buClr>
            </a:pPr>
            <a:r>
              <a:rPr lang="en-US" sz="1600" dirty="0"/>
              <a:t>Dans </a:t>
            </a:r>
            <a:r>
              <a:rPr lang="en-US" sz="1600" dirty="0" err="1"/>
              <a:t>une</a:t>
            </a:r>
            <a:r>
              <a:rPr lang="en-US" sz="1600" dirty="0"/>
              <a:t> urgence de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r>
              <a:rPr lang="en-US" sz="1600" dirty="0"/>
              <a:t>, il y a la menace </a:t>
            </a:r>
            <a:br>
              <a:rPr lang="en-US" sz="1600" dirty="0"/>
            </a:br>
            <a:r>
              <a:rPr lang="en-US" sz="1600" dirty="0" err="1"/>
              <a:t>supplémentaire</a:t>
            </a:r>
            <a:r>
              <a:rPr lang="en-US" sz="1600" dirty="0"/>
              <a:t> </a:t>
            </a:r>
            <a:r>
              <a:rPr lang="en-US" sz="1600" dirty="0" err="1"/>
              <a:t>d'exposition</a:t>
            </a:r>
            <a:r>
              <a:rPr lang="en-US" sz="1600" dirty="0"/>
              <a:t> et de </a:t>
            </a:r>
            <a:r>
              <a:rPr lang="en-US" sz="1600" dirty="0" err="1"/>
              <a:t>maladie</a:t>
            </a:r>
            <a:r>
              <a:rPr lang="en-US" sz="16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Pendant la COVID-19, il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essentiel</a:t>
            </a:r>
            <a:r>
              <a:rPr lang="en-US" sz="1600" dirty="0"/>
              <a:t> de </a:t>
            </a:r>
            <a:r>
              <a:rPr lang="en-US" sz="1600" dirty="0" err="1"/>
              <a:t>protéger</a:t>
            </a:r>
            <a:br>
              <a:rPr lang="en-US" sz="1600" dirty="0"/>
            </a:br>
            <a:r>
              <a:rPr lang="en-US" sz="1600" dirty="0"/>
              <a:t>le personnel </a:t>
            </a:r>
            <a:r>
              <a:rPr lang="en-US" sz="1600" dirty="0" err="1"/>
              <a:t>d'intervention</a:t>
            </a:r>
            <a:r>
              <a:rPr lang="en-US" sz="1600" dirty="0"/>
              <a:t> </a:t>
            </a:r>
            <a:r>
              <a:rPr lang="en-US" sz="1600" dirty="0" err="1"/>
              <a:t>contre</a:t>
            </a:r>
            <a:r>
              <a:rPr lang="en-US" sz="1600" dirty="0"/>
              <a:t> </a:t>
            </a:r>
            <a:r>
              <a:rPr lang="en-US" sz="1600" dirty="0" err="1"/>
              <a:t>l'exposition</a:t>
            </a:r>
            <a:br>
              <a:rPr lang="en-US" sz="1600" dirty="0"/>
            </a:br>
            <a:r>
              <a:rPr lang="en-US" sz="1600" dirty="0"/>
              <a:t>et les infections </a:t>
            </a:r>
            <a:r>
              <a:rPr lang="en-US" sz="1600" dirty="0" err="1"/>
              <a:t>éventuelles</a:t>
            </a:r>
            <a:r>
              <a:rPr lang="en-US" sz="1600" dirty="0"/>
              <a:t>.</a:t>
            </a:r>
          </a:p>
        </p:txBody>
      </p:sp>
      <p:pic>
        <p:nvPicPr>
          <p:cNvPr id="5" name="Picture 2" descr="https://phil.cdc.gov/PHIL_Images/15485/15485_lores.jpg">
            <a:extLst>
              <a:ext uri="{FF2B5EF4-FFF2-40B4-BE49-F238E27FC236}">
                <a16:creationId xmlns:a16="http://schemas.microsoft.com/office/drawing/2014/main" id="{9DAD7D0F-CAF9-AD4D-ACC9-CB884E81F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262" y="2689411"/>
            <a:ext cx="2925538" cy="194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Agents de liaison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59705" y="99262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Responsable</a:t>
            </a:r>
            <a:r>
              <a:rPr lang="en-US" dirty="0"/>
              <a:t> de la coordination et de la communication entre </a:t>
            </a:r>
            <a:r>
              <a:rPr lang="en-US" dirty="0" err="1"/>
              <a:t>l'agence</a:t>
            </a:r>
            <a:r>
              <a:rPr lang="en-US" dirty="0"/>
              <a:t> </a:t>
            </a:r>
            <a:r>
              <a:rPr lang="en-US" dirty="0" err="1"/>
              <a:t>principale</a:t>
            </a:r>
            <a:r>
              <a:rPr lang="en-US" dirty="0"/>
              <a:t> et </a:t>
            </a:r>
            <a:r>
              <a:rPr lang="en-US" dirty="0" err="1"/>
              <a:t>ses</a:t>
            </a:r>
            <a:r>
              <a:rPr lang="en-US" dirty="0"/>
              <a:t> </a:t>
            </a:r>
            <a:r>
              <a:rPr lang="en-US" dirty="0" err="1"/>
              <a:t>partenaires</a:t>
            </a:r>
            <a:r>
              <a:rPr lang="en-US" dirty="0"/>
              <a:t>. 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Leurs</a:t>
            </a:r>
            <a:r>
              <a:rPr lang="en-US" dirty="0"/>
              <a:t> </a:t>
            </a:r>
            <a:r>
              <a:rPr lang="en-US" dirty="0" err="1"/>
              <a:t>responsabilités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inclure</a:t>
            </a:r>
            <a:r>
              <a:rPr lang="en-US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Organiser</a:t>
            </a:r>
            <a:r>
              <a:rPr lang="en-US" dirty="0"/>
              <a:t> des </a:t>
            </a:r>
            <a:r>
              <a:rPr lang="en-US" dirty="0" err="1"/>
              <a:t>réunions</a:t>
            </a:r>
            <a:r>
              <a:rPr lang="en-US" dirty="0"/>
              <a:t> entre </a:t>
            </a:r>
            <a:r>
              <a:rPr lang="en-US" dirty="0" err="1"/>
              <a:t>organisations</a:t>
            </a:r>
            <a:r>
              <a:rPr lang="en-US" dirty="0"/>
              <a:t>  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Agir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tant que point de contact (POC)</a:t>
            </a:r>
            <a:br>
              <a:rPr lang="en-US" dirty="0"/>
            </a:br>
            <a:r>
              <a:rPr lang="en-US" dirty="0"/>
              <a:t>pour tout le personnel de </a:t>
            </a:r>
            <a:r>
              <a:rPr lang="en-US" dirty="0" err="1"/>
              <a:t>l'agence</a:t>
            </a:r>
            <a:r>
              <a:rPr lang="en-US" dirty="0"/>
              <a:t> 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Faciliter</a:t>
            </a:r>
            <a:r>
              <a:rPr lang="en-US" dirty="0"/>
              <a:t> les discussions et les relations </a:t>
            </a:r>
            <a:br>
              <a:rPr lang="en-US" dirty="0"/>
            </a:br>
            <a:r>
              <a:rPr lang="en-US" dirty="0"/>
              <a:t>entre les </a:t>
            </a:r>
            <a:r>
              <a:rPr lang="en-US" dirty="0" err="1"/>
              <a:t>personnes</a:t>
            </a:r>
            <a:r>
              <a:rPr lang="en-US" dirty="0"/>
              <a:t> et les </a:t>
            </a:r>
            <a:r>
              <a:rPr lang="en-US" dirty="0" err="1"/>
              <a:t>organisations</a:t>
            </a:r>
            <a:r>
              <a:rPr lang="en-US" dirty="0"/>
              <a:t> </a:t>
            </a:r>
          </a:p>
        </p:txBody>
      </p:sp>
      <p:pic>
        <p:nvPicPr>
          <p:cNvPr id="5" name="Picture 2" descr="https://phil.cdc.gov/PHIL_Images/20601/20601_lores.jpg">
            <a:extLst>
              <a:ext uri="{FF2B5EF4-FFF2-40B4-BE49-F238E27FC236}">
                <a16:creationId xmlns:a16="http://schemas.microsoft.com/office/drawing/2014/main" id="{B8E2F38D-BC1E-3A48-9D41-264947E53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228" y="2186012"/>
            <a:ext cx="3086067" cy="23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des </a:t>
            </a:r>
            <a:r>
              <a:rPr lang="en-US" dirty="0" err="1"/>
              <a:t>opérations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19882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La section des </a:t>
            </a:r>
            <a:r>
              <a:rPr lang="en-US" sz="1600" dirty="0" err="1"/>
              <a:t>opérations</a:t>
            </a:r>
            <a:r>
              <a:rPr lang="en-US" sz="1600" dirty="0"/>
              <a:t> </a:t>
            </a:r>
            <a:r>
              <a:rPr lang="en-US" sz="1600" dirty="0" err="1"/>
              <a:t>soutient</a:t>
            </a:r>
            <a:r>
              <a:rPr lang="en-US" sz="1600" dirty="0"/>
              <a:t> </a:t>
            </a:r>
            <a:r>
              <a:rPr lang="en-US" sz="1600" dirty="0" err="1"/>
              <a:t>l'application</a:t>
            </a:r>
            <a:r>
              <a:rPr lang="en-US" sz="1600" dirty="0"/>
              <a:t> </a:t>
            </a:r>
            <a:r>
              <a:rPr lang="en-US" sz="1600" dirty="0" err="1"/>
              <a:t>tactique</a:t>
            </a:r>
            <a:r>
              <a:rPr lang="en-US" sz="1600" dirty="0"/>
              <a:t> des </a:t>
            </a:r>
            <a:r>
              <a:rPr lang="en-US" sz="1600" dirty="0" err="1"/>
              <a:t>ressources</a:t>
            </a:r>
            <a:r>
              <a:rPr lang="en-US" sz="1600" dirty="0"/>
              <a:t> pour </a:t>
            </a:r>
            <a:r>
              <a:rPr lang="en-US" sz="1600" dirty="0" err="1"/>
              <a:t>répondre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un </a:t>
            </a:r>
            <a:r>
              <a:rPr lang="en-US" sz="1600" dirty="0" err="1"/>
              <a:t>événement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Il supervise </a:t>
            </a:r>
            <a:r>
              <a:rPr lang="en-US" sz="1600" dirty="0" err="1"/>
              <a:t>toutes</a:t>
            </a:r>
            <a:r>
              <a:rPr lang="en-US" sz="1600" dirty="0"/>
              <a:t> les </a:t>
            </a:r>
            <a:r>
              <a:rPr lang="en-US" sz="1600" dirty="0" err="1"/>
              <a:t>activités</a:t>
            </a:r>
            <a:br>
              <a:rPr lang="en-US" sz="1600" dirty="0"/>
            </a:br>
            <a:r>
              <a:rPr lang="en-US" sz="1600" dirty="0"/>
              <a:t>de </a:t>
            </a:r>
            <a:r>
              <a:rPr lang="en-US" sz="1600" dirty="0" err="1"/>
              <a:t>réponse</a:t>
            </a:r>
            <a:r>
              <a:rPr lang="en-US" sz="1600" dirty="0"/>
              <a:t> </a:t>
            </a:r>
            <a:r>
              <a:rPr lang="en-US" sz="1600" dirty="0" err="1"/>
              <a:t>directe</a:t>
            </a:r>
            <a:endParaRPr lang="en-US" sz="1600" dirty="0"/>
          </a:p>
          <a:p>
            <a:pPr>
              <a:buClr>
                <a:srgbClr val="006A71"/>
              </a:buClr>
            </a:pPr>
            <a:r>
              <a:rPr lang="en-US" sz="1600" dirty="0"/>
              <a:t>Pour la COVID-19, </a:t>
            </a:r>
            <a:r>
              <a:rPr lang="en-US" sz="1600" dirty="0" err="1"/>
              <a:t>ces</a:t>
            </a:r>
            <a:r>
              <a:rPr lang="en-US" sz="1600" dirty="0"/>
              <a:t> </a:t>
            </a:r>
            <a:r>
              <a:rPr lang="en-US" sz="1600" dirty="0" err="1"/>
              <a:t>activités</a:t>
            </a:r>
            <a:r>
              <a:rPr lang="en-US" sz="1600" dirty="0"/>
              <a:t> </a:t>
            </a:r>
            <a:r>
              <a:rPr lang="en-US" sz="1600" dirty="0" err="1"/>
              <a:t>peuvent</a:t>
            </a:r>
            <a:r>
              <a:rPr lang="en-US" sz="1600" dirty="0"/>
              <a:t> </a:t>
            </a:r>
            <a:r>
              <a:rPr lang="en-US" sz="1600" dirty="0" err="1"/>
              <a:t>inclure</a:t>
            </a:r>
            <a:r>
              <a:rPr lang="en-US" sz="16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Rechercher</a:t>
            </a:r>
            <a:r>
              <a:rPr lang="en-US" sz="1600" dirty="0"/>
              <a:t> des contacts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Prise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charge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Communication des </a:t>
            </a:r>
            <a:r>
              <a:rPr lang="en-US" sz="1600" dirty="0" err="1"/>
              <a:t>risques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 err="1"/>
              <a:t>Mobilisation</a:t>
            </a:r>
            <a:r>
              <a:rPr lang="en-US" sz="1600" dirty="0"/>
              <a:t> </a:t>
            </a:r>
            <a:r>
              <a:rPr lang="en-US" sz="1600" dirty="0" err="1"/>
              <a:t>sociale</a:t>
            </a:r>
            <a:r>
              <a:rPr lang="en-US" sz="1600" dirty="0"/>
              <a:t> et </a:t>
            </a:r>
            <a:r>
              <a:rPr lang="en-US" sz="1600" dirty="0" err="1"/>
              <a:t>sensibilisation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/>
              <a:t>Surveillance (y </a:t>
            </a:r>
            <a:r>
              <a:rPr lang="en-US" sz="1600" dirty="0" err="1"/>
              <a:t>compris</a:t>
            </a:r>
            <a:r>
              <a:rPr lang="en-US" sz="1600" dirty="0"/>
              <a:t> des diagnostics de </a:t>
            </a:r>
            <a:r>
              <a:rPr lang="en-US" sz="1600" dirty="0" err="1"/>
              <a:t>laboratoire</a:t>
            </a:r>
            <a:r>
              <a:rPr lang="en-US" sz="1600" dirty="0"/>
              <a:t>)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La sous-structure de la section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être</a:t>
            </a:r>
            <a:r>
              <a:rPr lang="en-US" sz="1600" dirty="0"/>
              <a:t> </a:t>
            </a:r>
            <a:r>
              <a:rPr lang="en-US" sz="1600" dirty="0" err="1"/>
              <a:t>adaptée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fonction</a:t>
            </a:r>
            <a:r>
              <a:rPr lang="en-US" sz="1600" dirty="0"/>
              <a:t> des </a:t>
            </a:r>
            <a:r>
              <a:rPr lang="en-US" sz="1600" dirty="0" err="1"/>
              <a:t>besoins</a:t>
            </a:r>
            <a:r>
              <a:rPr lang="en-US" sz="1600" dirty="0"/>
              <a:t> </a:t>
            </a:r>
            <a:r>
              <a:rPr lang="en-US" sz="1600" dirty="0" err="1"/>
              <a:t>spécifiques</a:t>
            </a:r>
            <a:r>
              <a:rPr lang="en-US" sz="1600" dirty="0"/>
              <a:t> de </a:t>
            </a:r>
            <a:r>
              <a:rPr lang="en-US" sz="1600" dirty="0" err="1"/>
              <a:t>l'effort</a:t>
            </a:r>
            <a:r>
              <a:rPr lang="en-US" sz="1600" dirty="0"/>
              <a:t> de </a:t>
            </a:r>
            <a:r>
              <a:rPr lang="en-US" sz="1600" dirty="0" err="1"/>
              <a:t>réponse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44977C-8B20-FA4D-962E-EE01E7E60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83" y="1307418"/>
            <a:ext cx="3903649" cy="1780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A236EA-4DFD-1542-AC5A-9811ABAA0E94}"/>
              </a:ext>
            </a:extLst>
          </p:cNvPr>
          <p:cNvSpPr txBox="1"/>
          <p:nvPr/>
        </p:nvSpPr>
        <p:spPr>
          <a:xfrm>
            <a:off x="4881283" y="3087670"/>
            <a:ext cx="3786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https://coronavirus.jhu.edu/map.html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Accès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 </a:t>
            </a:r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2020)</a:t>
            </a:r>
          </a:p>
        </p:txBody>
      </p:sp>
    </p:spTree>
    <p:extLst>
      <p:ext uri="{BB962C8B-B14F-4D97-AF65-F5344CB8AC3E}">
        <p14:creationId xmlns:p14="http://schemas.microsoft.com/office/powerpoint/2010/main" val="411013955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Épidémiologie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77982" y="928418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 err="1"/>
              <a:t>Fournit</a:t>
            </a:r>
            <a:r>
              <a:rPr lang="en-US" sz="1600" dirty="0"/>
              <a:t> la </a:t>
            </a:r>
            <a:r>
              <a:rPr lang="en-US" sz="1600" dirty="0" err="1"/>
              <a:t>capacité</a:t>
            </a:r>
            <a:r>
              <a:rPr lang="en-US" sz="1600" dirty="0"/>
              <a:t> de </a:t>
            </a:r>
            <a:r>
              <a:rPr lang="en-US" sz="1600" dirty="0" err="1"/>
              <a:t>recueillir</a:t>
            </a:r>
            <a:r>
              <a:rPr lang="en-US" sz="1600" dirty="0"/>
              <a:t>, </a:t>
            </a:r>
            <a:r>
              <a:rPr lang="en-US" sz="1600" dirty="0" err="1"/>
              <a:t>analyser</a:t>
            </a:r>
            <a:r>
              <a:rPr lang="en-US" sz="1600" dirty="0"/>
              <a:t>, </a:t>
            </a:r>
            <a:r>
              <a:rPr lang="en-US" sz="1600" dirty="0" err="1"/>
              <a:t>interpréter</a:t>
            </a:r>
            <a:r>
              <a:rPr lang="en-US" sz="1600" dirty="0"/>
              <a:t> et </a:t>
            </a:r>
            <a:r>
              <a:rPr lang="en-US" sz="1600" dirty="0" err="1"/>
              <a:t>gérer</a:t>
            </a:r>
            <a:r>
              <a:rPr lang="en-US" sz="1600" dirty="0"/>
              <a:t> les </a:t>
            </a:r>
            <a:r>
              <a:rPr lang="en-US" sz="1600" dirty="0" err="1"/>
              <a:t>données</a:t>
            </a:r>
            <a:r>
              <a:rPr lang="en-US" sz="1600" dirty="0"/>
              <a:t> relatives </a:t>
            </a:r>
            <a:r>
              <a:rPr lang="en-US" sz="1600" dirty="0" err="1"/>
              <a:t>à</a:t>
            </a:r>
            <a:r>
              <a:rPr lang="en-US" sz="1600" dirty="0"/>
              <a:t> la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r>
              <a:rPr lang="en-US" sz="1600" dirty="0"/>
              <a:t>. 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Appuie</a:t>
            </a:r>
            <a:r>
              <a:rPr lang="en-US" sz="1600" dirty="0"/>
              <a:t> la surveillance et la </a:t>
            </a:r>
            <a:r>
              <a:rPr lang="en-US" sz="1600" dirty="0" err="1"/>
              <a:t>détection</a:t>
            </a:r>
            <a:r>
              <a:rPr lang="en-US" sz="1600" dirty="0"/>
              <a:t> de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 err="1"/>
              <a:t>ainsi</a:t>
            </a:r>
            <a:r>
              <a:rPr lang="en-US" sz="1600" dirty="0"/>
              <a:t> que les </a:t>
            </a:r>
            <a:r>
              <a:rPr lang="en-US" sz="1600" dirty="0" err="1"/>
              <a:t>enquêtes</a:t>
            </a:r>
            <a:r>
              <a:rPr lang="en-US" sz="1600" dirty="0"/>
              <a:t> de </a:t>
            </a:r>
            <a:r>
              <a:rPr lang="en-US" sz="1600" dirty="0" err="1"/>
              <a:t>santé</a:t>
            </a:r>
            <a:r>
              <a:rPr lang="en-US" sz="1600" dirty="0"/>
              <a:t> </a:t>
            </a:r>
            <a:r>
              <a:rPr lang="en-US" sz="1600" dirty="0" err="1"/>
              <a:t>publique</a:t>
            </a:r>
            <a:r>
              <a:rPr lang="en-US" sz="1600" dirty="0"/>
              <a:t> et </a:t>
            </a:r>
            <a:r>
              <a:rPr lang="en-US" sz="1600" dirty="0" err="1"/>
              <a:t>épidémiologiques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Identifie</a:t>
            </a:r>
            <a:r>
              <a:rPr lang="en-US" sz="1600" dirty="0"/>
              <a:t> la source d'un </a:t>
            </a:r>
            <a:r>
              <a:rPr lang="en-US" sz="1600" dirty="0" err="1"/>
              <a:t>cas</a:t>
            </a:r>
            <a:r>
              <a:rPr lang="en-US" sz="1600" dirty="0"/>
              <a:t> </a:t>
            </a:r>
            <a:r>
              <a:rPr lang="en-US" sz="1600" dirty="0" err="1"/>
              <a:t>ou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</a:t>
            </a:r>
            <a:r>
              <a:rPr lang="en-US" sz="1600" dirty="0" err="1"/>
              <a:t>épidémie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/>
              <a:t>de </a:t>
            </a:r>
            <a:r>
              <a:rPr lang="en-US" sz="1600" dirty="0" err="1"/>
              <a:t>blessure</a:t>
            </a:r>
            <a:r>
              <a:rPr lang="en-US" sz="1600" dirty="0"/>
              <a:t> </a:t>
            </a:r>
            <a:r>
              <a:rPr lang="en-US" sz="1600" dirty="0" err="1"/>
              <a:t>ou</a:t>
            </a:r>
            <a:r>
              <a:rPr lang="en-US" sz="1600" dirty="0"/>
              <a:t> </a:t>
            </a:r>
            <a:r>
              <a:rPr lang="en-US" sz="1600" dirty="0" err="1"/>
              <a:t>d'exposition</a:t>
            </a:r>
            <a:r>
              <a:rPr lang="en-US" sz="1600" dirty="0"/>
              <a:t> et </a:t>
            </a:r>
            <a:r>
              <a:rPr lang="en-US" sz="1600" dirty="0" err="1"/>
              <a:t>ses</a:t>
            </a:r>
            <a:r>
              <a:rPr lang="en-US" sz="1600" dirty="0"/>
              <a:t> </a:t>
            </a:r>
            <a:r>
              <a:rPr lang="en-US" sz="1600" dirty="0" err="1"/>
              <a:t>déterminants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dans </a:t>
            </a:r>
            <a:r>
              <a:rPr lang="en-US" sz="1600" dirty="0" err="1"/>
              <a:t>une</a:t>
            </a:r>
            <a:r>
              <a:rPr lang="en-US" sz="1600" dirty="0"/>
              <a:t> population.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Recommande</a:t>
            </a:r>
            <a:r>
              <a:rPr lang="en-US" sz="1600" dirty="0"/>
              <a:t>, surveille et </a:t>
            </a:r>
            <a:r>
              <a:rPr lang="en-US" sz="1600" dirty="0" err="1"/>
              <a:t>analyse</a:t>
            </a:r>
            <a:r>
              <a:rPr lang="en-US" sz="1600" dirty="0"/>
              <a:t> les </a:t>
            </a:r>
            <a:r>
              <a:rPr lang="en-US" sz="1600" dirty="0" err="1"/>
              <a:t>mesures</a:t>
            </a:r>
            <a:r>
              <a:rPr lang="en-US" sz="1600" dirty="0"/>
              <a:t> </a:t>
            </a:r>
            <a:r>
              <a:rPr lang="en-US" sz="1600" dirty="0" err="1"/>
              <a:t>d'atténuation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Pour la COVID-19, </a:t>
            </a:r>
            <a:r>
              <a:rPr lang="en-US" sz="1600" dirty="0" err="1"/>
              <a:t>ces</a:t>
            </a:r>
            <a:r>
              <a:rPr lang="en-US" sz="1600" dirty="0"/>
              <a:t> </a:t>
            </a:r>
            <a:r>
              <a:rPr lang="en-US" sz="1600" dirty="0" err="1"/>
              <a:t>activités</a:t>
            </a:r>
            <a:r>
              <a:rPr lang="en-US" sz="1600" dirty="0"/>
              <a:t> </a:t>
            </a:r>
            <a:r>
              <a:rPr lang="en-US" sz="1600" dirty="0" err="1"/>
              <a:t>peuvent</a:t>
            </a:r>
            <a:r>
              <a:rPr lang="en-US" sz="1600" dirty="0"/>
              <a:t> </a:t>
            </a:r>
            <a:r>
              <a:rPr lang="en-US" sz="1600" dirty="0" err="1"/>
              <a:t>inclure</a:t>
            </a:r>
            <a:r>
              <a:rPr lang="en-US" sz="16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Suivi</a:t>
            </a:r>
            <a:r>
              <a:rPr lang="en-US" sz="1600" dirty="0"/>
              <a:t> des </a:t>
            </a:r>
            <a:r>
              <a:rPr lang="en-US" sz="1600" dirty="0" err="1"/>
              <a:t>cas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/>
              <a:t>Contact-tracing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Surveillance (diagnostics de </a:t>
            </a:r>
            <a:r>
              <a:rPr lang="en-US" sz="1600" dirty="0" err="1"/>
              <a:t>laboratoire</a:t>
            </a:r>
            <a:r>
              <a:rPr lang="en-US" sz="1600" dirty="0"/>
              <a:t> </a:t>
            </a:r>
            <a:r>
              <a:rPr lang="en-US" sz="1600" dirty="0" err="1"/>
              <a:t>inclus</a:t>
            </a:r>
            <a:r>
              <a:rPr lang="en-US" sz="1600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Ouverture</a:t>
            </a:r>
            <a:r>
              <a:rPr lang="en-US" sz="1600" dirty="0"/>
              <a:t> et </a:t>
            </a:r>
            <a:r>
              <a:rPr lang="en-US" sz="1600" dirty="0" err="1"/>
              <a:t>fonctionnement</a:t>
            </a:r>
            <a:r>
              <a:rPr lang="en-US" sz="1600" dirty="0"/>
              <a:t> des sites de </a:t>
            </a:r>
            <a:r>
              <a:rPr lang="en-US" sz="1600" dirty="0" err="1"/>
              <a:t>dépistage</a:t>
            </a:r>
            <a:endParaRPr lang="en-US" sz="1600" dirty="0"/>
          </a:p>
        </p:txBody>
      </p:sp>
      <p:pic>
        <p:nvPicPr>
          <p:cNvPr id="5" name="Picture 7" descr="Redbags">
            <a:extLst>
              <a:ext uri="{FF2B5EF4-FFF2-40B4-BE49-F238E27FC236}">
                <a16:creationId xmlns:a16="http://schemas.microsoft.com/office/drawing/2014/main" id="{7FC2C308-D9DF-6547-B582-ED6D4BDF8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439" y="3536511"/>
            <a:ext cx="1411138" cy="104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WHouston">
            <a:extLst>
              <a:ext uri="{FF2B5EF4-FFF2-40B4-BE49-F238E27FC236}">
                <a16:creationId xmlns:a16="http://schemas.microsoft.com/office/drawing/2014/main" id="{5CD97D4B-0A38-3D45-9D61-E1491B171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8320" y="2874356"/>
            <a:ext cx="1400551" cy="105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Packing serosurvey kits">
            <a:extLst>
              <a:ext uri="{FF2B5EF4-FFF2-40B4-BE49-F238E27FC236}">
                <a16:creationId xmlns:a16="http://schemas.microsoft.com/office/drawing/2014/main" id="{C140E557-6DBD-7C45-B000-5908A919C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2" y="1602781"/>
            <a:ext cx="1977550" cy="111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Laboratoire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37457" y="107681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les </a:t>
            </a:r>
            <a:r>
              <a:rPr lang="en-US" dirty="0" err="1"/>
              <a:t>capacités</a:t>
            </a:r>
            <a:r>
              <a:rPr lang="en-US" dirty="0"/>
              <a:t> de </a:t>
            </a:r>
            <a:r>
              <a:rPr lang="en-US" dirty="0" err="1"/>
              <a:t>détection</a:t>
            </a:r>
            <a:r>
              <a:rPr lang="en-US" dirty="0"/>
              <a:t> </a:t>
            </a:r>
            <a:r>
              <a:rPr lang="en-US" dirty="0" err="1"/>
              <a:t>rapide</a:t>
            </a:r>
            <a:r>
              <a:rPr lang="en-US" dirty="0"/>
              <a:t>, de </a:t>
            </a:r>
            <a:r>
              <a:rPr lang="en-US" dirty="0" err="1"/>
              <a:t>caractérisation</a:t>
            </a:r>
            <a:r>
              <a:rPr lang="en-US" dirty="0"/>
              <a:t>, de tests de confirmation, de communication des </a:t>
            </a:r>
            <a:r>
              <a:rPr lang="en-US" dirty="0" err="1"/>
              <a:t>données</a:t>
            </a:r>
            <a:r>
              <a:rPr lang="en-US" dirty="0"/>
              <a:t>, d'appui aux </a:t>
            </a:r>
            <a:r>
              <a:rPr lang="en-US" dirty="0" err="1"/>
              <a:t>enquêtes</a:t>
            </a:r>
            <a:r>
              <a:rPr lang="en-US" dirty="0"/>
              <a:t> et de mise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réseau</a:t>
            </a:r>
            <a:r>
              <a:rPr lang="en-US" dirty="0"/>
              <a:t> des </a:t>
            </a:r>
            <a:r>
              <a:rPr lang="en-US" dirty="0" err="1"/>
              <a:t>laboratoires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Traite</a:t>
            </a:r>
            <a:r>
              <a:rPr lang="en-US" dirty="0"/>
              <a:t> les expositions </a:t>
            </a:r>
            <a:r>
              <a:rPr lang="en-US" dirty="0" err="1"/>
              <a:t>réelles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potentielles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Prend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charge la surveillance </a:t>
            </a:r>
            <a:r>
              <a:rPr lang="en-US" dirty="0" err="1"/>
              <a:t>avant</a:t>
            </a:r>
            <a:r>
              <a:rPr lang="en-US" dirty="0"/>
              <a:t> </a:t>
            </a:r>
            <a:r>
              <a:rPr lang="en-US" dirty="0" err="1"/>
              <a:t>l'événement</a:t>
            </a:r>
            <a:r>
              <a:rPr lang="en-US" dirty="0"/>
              <a:t>, </a:t>
            </a:r>
            <a:r>
              <a:rPr lang="en-US" dirty="0" err="1"/>
              <a:t>avant</a:t>
            </a:r>
            <a:r>
              <a:rPr lang="en-US" dirty="0"/>
              <a:t> </a:t>
            </a:r>
            <a:r>
              <a:rPr lang="en-US" dirty="0" err="1"/>
              <a:t>l'incident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et après </a:t>
            </a:r>
            <a:r>
              <a:rPr lang="en-US" dirty="0" err="1"/>
              <a:t>l'exposition</a:t>
            </a:r>
            <a:r>
              <a:rPr lang="en-US" dirty="0"/>
              <a:t>.</a:t>
            </a:r>
          </a:p>
        </p:txBody>
      </p:sp>
      <p:pic>
        <p:nvPicPr>
          <p:cNvPr id="5" name="Picture 2" descr="https://phil.cdc.gov/PHIL_Images/20574/20574_lores.jpg">
            <a:extLst>
              <a:ext uri="{FF2B5EF4-FFF2-40B4-BE49-F238E27FC236}">
                <a16:creationId xmlns:a16="http://schemas.microsoft.com/office/drawing/2014/main" id="{EBB1ED1D-D57E-8F42-BC96-F738B346B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754" y="2975083"/>
            <a:ext cx="2004491" cy="15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031114/02d484a91bdf4398b97b2ae09917410c/3671_lores.jpg">
            <a:extLst>
              <a:ext uri="{FF2B5EF4-FFF2-40B4-BE49-F238E27FC236}">
                <a16:creationId xmlns:a16="http://schemas.microsoft.com/office/drawing/2014/main" id="{0E07E56F-8310-024D-9227-D05BA6986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298" y="2975083"/>
            <a:ext cx="2394253" cy="155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Communauté</a:t>
            </a:r>
            <a:r>
              <a:rPr lang="en-US" dirty="0"/>
              <a:t> </a:t>
            </a:r>
            <a:r>
              <a:rPr lang="en-US" dirty="0" err="1"/>
              <a:t>d'atténuation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93914" y="876740"/>
            <a:ext cx="8158294" cy="3738951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Employée</a:t>
            </a:r>
            <a:r>
              <a:rPr lang="en-US" sz="1800" dirty="0"/>
              <a:t> pour </a:t>
            </a:r>
            <a:r>
              <a:rPr lang="en-US" sz="1800" dirty="0" err="1"/>
              <a:t>ralentir</a:t>
            </a:r>
            <a:r>
              <a:rPr lang="en-US" sz="1800" dirty="0"/>
              <a:t> la propagation de la </a:t>
            </a:r>
            <a:r>
              <a:rPr lang="en-US" sz="1800" dirty="0" err="1"/>
              <a:t>maladie</a:t>
            </a:r>
            <a:r>
              <a:rPr lang="en-US" sz="1800" dirty="0"/>
              <a:t> et </a:t>
            </a:r>
            <a:r>
              <a:rPr lang="en-US" sz="1800" dirty="0" err="1"/>
              <a:t>lorsqu'un</a:t>
            </a:r>
            <a:r>
              <a:rPr lang="en-US" sz="1800" dirty="0"/>
              <a:t> </a:t>
            </a:r>
            <a:r>
              <a:rPr lang="en-US" sz="1800" dirty="0" err="1"/>
              <a:t>vaccin</a:t>
            </a:r>
            <a:r>
              <a:rPr lang="en-US" sz="1800" dirty="0"/>
              <a:t> </a:t>
            </a:r>
            <a:r>
              <a:rPr lang="en-US" sz="1800" dirty="0" err="1"/>
              <a:t>n'est</a:t>
            </a:r>
            <a:r>
              <a:rPr lang="en-US" sz="1800" dirty="0"/>
              <a:t> pas disponible au début </a:t>
            </a:r>
            <a:r>
              <a:rPr lang="en-US" sz="1800" dirty="0" err="1"/>
              <a:t>d'une</a:t>
            </a:r>
            <a:r>
              <a:rPr lang="en-US" sz="1800" dirty="0"/>
              <a:t> </a:t>
            </a:r>
            <a:r>
              <a:rPr lang="en-US" sz="1800" dirty="0" err="1"/>
              <a:t>pandémie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Comprend</a:t>
            </a:r>
            <a:r>
              <a:rPr lang="en-US" sz="1800" dirty="0"/>
              <a:t> des </a:t>
            </a:r>
            <a:r>
              <a:rPr lang="en-US" sz="1800" dirty="0" err="1"/>
              <a:t>stratégies</a:t>
            </a:r>
            <a:r>
              <a:rPr lang="en-US" sz="1800" dirty="0"/>
              <a:t> de </a:t>
            </a:r>
            <a:r>
              <a:rPr lang="en-US" sz="1800" dirty="0" err="1"/>
              <a:t>distanciation</a:t>
            </a:r>
            <a:r>
              <a:rPr lang="en-US" sz="1800" dirty="0"/>
              <a:t> </a:t>
            </a:r>
            <a:r>
              <a:rPr lang="en-US" sz="1800" dirty="0" err="1"/>
              <a:t>sociale</a:t>
            </a:r>
            <a:r>
              <a:rPr lang="en-US" sz="1800" dirty="0"/>
              <a:t> et des </a:t>
            </a:r>
            <a:r>
              <a:rPr lang="en-US" sz="1800" dirty="0" err="1"/>
              <a:t>recommandations</a:t>
            </a:r>
            <a:r>
              <a:rPr lang="en-US" sz="1800" dirty="0"/>
              <a:t> pour </a:t>
            </a:r>
            <a:r>
              <a:rPr lang="en-US" sz="1800" dirty="0" err="1"/>
              <a:t>réduire</a:t>
            </a:r>
            <a:r>
              <a:rPr lang="en-US" sz="1800" dirty="0"/>
              <a:t> les contacts entre les </a:t>
            </a:r>
            <a:r>
              <a:rPr lang="en-US" sz="1800" dirty="0" err="1"/>
              <a:t>personnes</a:t>
            </a:r>
            <a:r>
              <a:rPr lang="en-US" sz="18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Fermeture des écoles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Annulation des </a:t>
            </a:r>
            <a:r>
              <a:rPr lang="en-US" sz="1800" dirty="0" err="1"/>
              <a:t>rassemblements</a:t>
            </a:r>
            <a:r>
              <a:rPr lang="en-US" sz="1800" dirty="0"/>
              <a:t> publics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Planification de politiques </a:t>
            </a:r>
            <a:r>
              <a:rPr lang="en-US" sz="1800" dirty="0" err="1"/>
              <a:t>libérales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 err="1"/>
              <a:t>en</a:t>
            </a:r>
            <a:r>
              <a:rPr lang="en-US" sz="1800" dirty="0"/>
              <a:t> matière de congés </a:t>
            </a:r>
            <a:r>
              <a:rPr lang="en-US" sz="1800" dirty="0" err="1"/>
              <a:t>professionnels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Stratégies</a:t>
            </a:r>
            <a:r>
              <a:rPr lang="en-US" sz="1800" dirty="0"/>
              <a:t> de </a:t>
            </a:r>
            <a:r>
              <a:rPr lang="en-US" sz="1800" dirty="0" err="1"/>
              <a:t>télétravail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Isolement</a:t>
            </a:r>
            <a:r>
              <a:rPr lang="en-US" sz="1800" dirty="0"/>
              <a:t> </a:t>
            </a:r>
            <a:r>
              <a:rPr lang="en-US" sz="1800" dirty="0" err="1"/>
              <a:t>volontaire</a:t>
            </a:r>
            <a:r>
              <a:rPr lang="en-US" sz="1800" dirty="0"/>
              <a:t> des </a:t>
            </a:r>
            <a:r>
              <a:rPr lang="en-US" sz="1800" dirty="0" err="1"/>
              <a:t>cas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Quarantaine</a:t>
            </a:r>
            <a:r>
              <a:rPr lang="en-US" sz="1800" dirty="0"/>
              <a:t> </a:t>
            </a:r>
            <a:r>
              <a:rPr lang="en-US" sz="1800" dirty="0" err="1"/>
              <a:t>volontaire</a:t>
            </a:r>
            <a:r>
              <a:rPr lang="en-US" sz="1800" dirty="0"/>
              <a:t> des contacts </a:t>
            </a:r>
            <a:r>
              <a:rPr lang="en-US" sz="1800" dirty="0" err="1"/>
              <a:t>familiaux</a:t>
            </a:r>
            <a:endParaRPr lang="en-US" sz="1800" dirty="0"/>
          </a:p>
        </p:txBody>
      </p:sp>
      <p:pic>
        <p:nvPicPr>
          <p:cNvPr id="7" name="Picture 4" descr="https://phil.cdc.gov/PHIL_Images/19697/19697_lores.jpg">
            <a:extLst>
              <a:ext uri="{FF2B5EF4-FFF2-40B4-BE49-F238E27FC236}">
                <a16:creationId xmlns:a16="http://schemas.microsoft.com/office/drawing/2014/main" id="{B2EBBC26-36EE-9D4B-9F68-204A388EA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72" y="2262937"/>
            <a:ext cx="3169227" cy="237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planification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8158294" cy="3674382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400" dirty="0"/>
              <a:t>La section de planification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responsable</a:t>
            </a:r>
            <a:r>
              <a:rPr lang="en-US" sz="1400" dirty="0"/>
              <a:t> de la planification et de </a:t>
            </a:r>
            <a:r>
              <a:rPr lang="en-US" sz="1400" dirty="0" err="1"/>
              <a:t>l'affectation</a:t>
            </a:r>
            <a:r>
              <a:rPr lang="en-US" sz="1400" dirty="0"/>
              <a:t> de </a:t>
            </a:r>
            <a:r>
              <a:rPr lang="en-US" sz="1400" dirty="0" err="1"/>
              <a:t>toutes</a:t>
            </a:r>
            <a:r>
              <a:rPr lang="en-US" sz="1400" dirty="0"/>
              <a:t> les </a:t>
            </a:r>
            <a:r>
              <a:rPr lang="en-US" sz="1400" dirty="0" err="1"/>
              <a:t>ressources</a:t>
            </a:r>
            <a:r>
              <a:rPr lang="en-US" sz="1400" dirty="0"/>
              <a:t> </a:t>
            </a:r>
            <a:r>
              <a:rPr lang="en-US" sz="1400" dirty="0" err="1"/>
              <a:t>disponibles</a:t>
            </a:r>
            <a:r>
              <a:rPr lang="en-US" sz="1400" dirty="0"/>
              <a:t>, tant </a:t>
            </a:r>
            <a:r>
              <a:rPr lang="en-US" sz="1400" dirty="0" err="1"/>
              <a:t>humaines</a:t>
            </a:r>
            <a:r>
              <a:rPr lang="en-US" sz="1400" dirty="0"/>
              <a:t> que </a:t>
            </a:r>
            <a:r>
              <a:rPr lang="en-US" sz="1400" dirty="0" err="1"/>
              <a:t>matérielles</a:t>
            </a:r>
            <a:r>
              <a:rPr lang="en-US" sz="1400" dirty="0"/>
              <a:t>, </a:t>
            </a:r>
            <a:r>
              <a:rPr lang="en-US" sz="1400" dirty="0" err="1"/>
              <a:t>afin</a:t>
            </a:r>
            <a:r>
              <a:rPr lang="en-US" sz="1400" dirty="0"/>
              <a:t> </a:t>
            </a:r>
            <a:r>
              <a:rPr lang="en-US" sz="1400" dirty="0" err="1"/>
              <a:t>d'atteindre</a:t>
            </a:r>
            <a:r>
              <a:rPr lang="en-US" sz="1400" dirty="0"/>
              <a:t> </a:t>
            </a:r>
            <a:r>
              <a:rPr lang="en-US" sz="1400" dirty="0" err="1"/>
              <a:t>une</a:t>
            </a:r>
            <a:r>
              <a:rPr lang="en-US" sz="1400" dirty="0"/>
              <a:t> </a:t>
            </a:r>
            <a:r>
              <a:rPr lang="en-US" sz="1400" dirty="0" err="1"/>
              <a:t>efficacité</a:t>
            </a:r>
            <a:r>
              <a:rPr lang="en-US" sz="1400" dirty="0"/>
              <a:t> </a:t>
            </a:r>
            <a:r>
              <a:rPr lang="en-US" sz="1400" dirty="0" err="1"/>
              <a:t>maximale</a:t>
            </a:r>
            <a:r>
              <a:rPr lang="en-US" sz="1400" dirty="0"/>
              <a:t>. </a:t>
            </a:r>
          </a:p>
          <a:p>
            <a:pPr>
              <a:buClr>
                <a:srgbClr val="006A71"/>
              </a:buClr>
            </a:pPr>
            <a:r>
              <a:rPr lang="en-US" sz="1400" dirty="0"/>
              <a:t>Pour la COVID-19, </a:t>
            </a:r>
            <a:r>
              <a:rPr lang="en-US" sz="1400" dirty="0" err="1"/>
              <a:t>ces</a:t>
            </a:r>
            <a:r>
              <a:rPr lang="en-US" sz="1400" dirty="0"/>
              <a:t> </a:t>
            </a:r>
            <a:r>
              <a:rPr lang="en-US" sz="1400" dirty="0" err="1"/>
              <a:t>activités</a:t>
            </a:r>
            <a:r>
              <a:rPr lang="en-US" sz="1400" dirty="0"/>
              <a:t> </a:t>
            </a:r>
            <a:r>
              <a:rPr lang="en-US" sz="1400" dirty="0" err="1"/>
              <a:t>peuvent</a:t>
            </a:r>
            <a:r>
              <a:rPr lang="en-US" sz="1400" dirty="0"/>
              <a:t> </a:t>
            </a:r>
            <a:r>
              <a:rPr lang="en-US" sz="1400" dirty="0" err="1"/>
              <a:t>inclure</a:t>
            </a:r>
            <a:r>
              <a:rPr lang="en-US" sz="14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400" dirty="0" err="1"/>
              <a:t>Élabore</a:t>
            </a:r>
            <a:r>
              <a:rPr lang="en-US" sz="1400" dirty="0"/>
              <a:t> les plans </a:t>
            </a:r>
            <a:r>
              <a:rPr lang="en-US" sz="1400" dirty="0" err="1"/>
              <a:t>d'intervention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cas</a:t>
            </a:r>
            <a:r>
              <a:rPr lang="en-US" sz="1400" dirty="0"/>
              <a:t> </a:t>
            </a:r>
            <a:r>
              <a:rPr lang="en-US" sz="1400" dirty="0" err="1"/>
              <a:t>d'incident</a:t>
            </a:r>
            <a:r>
              <a:rPr lang="en-US" sz="1400" dirty="0"/>
              <a:t> (IAP) de </a:t>
            </a:r>
            <a:r>
              <a:rPr lang="en-US" sz="1400" dirty="0" err="1"/>
              <a:t>l'agence</a:t>
            </a:r>
            <a:endParaRPr lang="en-US" sz="1400" dirty="0"/>
          </a:p>
          <a:p>
            <a:pPr lvl="1">
              <a:buClr>
                <a:srgbClr val="006A71"/>
              </a:buClr>
            </a:pPr>
            <a:r>
              <a:rPr lang="en-US" sz="1400" dirty="0"/>
              <a:t>Supervise le </a:t>
            </a:r>
            <a:r>
              <a:rPr lang="en-US" sz="1400" dirty="0" err="1"/>
              <a:t>processus</a:t>
            </a:r>
            <a:r>
              <a:rPr lang="en-US" sz="1400" dirty="0"/>
              <a:t> de rapport après action (RAA) </a:t>
            </a:r>
          </a:p>
          <a:p>
            <a:pPr lvl="1">
              <a:buClr>
                <a:srgbClr val="006A71"/>
              </a:buClr>
            </a:pPr>
            <a:r>
              <a:rPr lang="en-US" sz="1400" dirty="0" err="1"/>
              <a:t>Anticipe</a:t>
            </a:r>
            <a:r>
              <a:rPr lang="en-US" sz="1400" dirty="0"/>
              <a:t> et </a:t>
            </a:r>
            <a:r>
              <a:rPr lang="en-US" sz="1400" dirty="0" err="1"/>
              <a:t>planifie</a:t>
            </a:r>
            <a:r>
              <a:rPr lang="en-US" sz="1400" dirty="0"/>
              <a:t> </a:t>
            </a:r>
            <a:r>
              <a:rPr lang="en-US" sz="1400" dirty="0" err="1"/>
              <a:t>l'avenir</a:t>
            </a:r>
            <a:r>
              <a:rPr lang="en-US" sz="1400" dirty="0"/>
              <a:t> de la </a:t>
            </a:r>
            <a:r>
              <a:rPr lang="en-US" sz="1400" dirty="0" err="1"/>
              <a:t>réponse</a:t>
            </a:r>
            <a:endParaRPr lang="en-US" sz="1400" dirty="0"/>
          </a:p>
          <a:p>
            <a:pPr lvl="1">
              <a:buClr>
                <a:srgbClr val="006A71"/>
              </a:buClr>
            </a:pPr>
            <a:r>
              <a:rPr lang="en-US" sz="1400" dirty="0" err="1"/>
              <a:t>Contribue</a:t>
            </a:r>
            <a:r>
              <a:rPr lang="en-US" sz="1400" dirty="0"/>
              <a:t> </a:t>
            </a:r>
            <a:r>
              <a:rPr lang="en-US" sz="1400" dirty="0" err="1"/>
              <a:t>à</a:t>
            </a:r>
            <a:r>
              <a:rPr lang="en-US" sz="1400" dirty="0"/>
              <a:t> </a:t>
            </a:r>
            <a:r>
              <a:rPr lang="en-US" sz="1400" dirty="0" err="1"/>
              <a:t>l'élaboration</a:t>
            </a:r>
            <a:r>
              <a:rPr lang="en-US" sz="1400" dirty="0"/>
              <a:t> des </a:t>
            </a:r>
            <a:r>
              <a:rPr lang="en-US" sz="1400" dirty="0" err="1"/>
              <a:t>objectifs</a:t>
            </a:r>
            <a:r>
              <a:rPr lang="en-US" sz="1400" dirty="0"/>
              <a:t> et des </a:t>
            </a:r>
            <a:r>
              <a:rPr lang="en-US" sz="1400" dirty="0" err="1"/>
              <a:t>stratégies</a:t>
            </a:r>
            <a:r>
              <a:rPr lang="en-US" sz="1400" dirty="0"/>
              <a:t> </a:t>
            </a:r>
            <a:r>
              <a:rPr lang="en-US" sz="1400" dirty="0" err="1"/>
              <a:t>d'intervention</a:t>
            </a:r>
            <a:r>
              <a:rPr lang="en-US" sz="1400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sz="1400" dirty="0" err="1"/>
              <a:t>Identifie</a:t>
            </a:r>
            <a:r>
              <a:rPr lang="en-US" sz="1400" dirty="0"/>
              <a:t> </a:t>
            </a:r>
            <a:r>
              <a:rPr lang="en-US" sz="1400" dirty="0" err="1"/>
              <a:t>l'expertise</a:t>
            </a:r>
            <a:r>
              <a:rPr lang="en-US" sz="1400" dirty="0"/>
              <a:t> technique </a:t>
            </a:r>
            <a:r>
              <a:rPr lang="en-US" sz="1400" dirty="0" err="1"/>
              <a:t>nécessaire</a:t>
            </a:r>
            <a:endParaRPr lang="en-US" sz="1400" dirty="0"/>
          </a:p>
          <a:p>
            <a:pPr lvl="1">
              <a:buClr>
                <a:srgbClr val="006A71"/>
              </a:buClr>
            </a:pPr>
            <a:r>
              <a:rPr lang="en-US" sz="1400" dirty="0" err="1"/>
              <a:t>Élabore</a:t>
            </a:r>
            <a:r>
              <a:rPr lang="en-US" sz="1400" dirty="0"/>
              <a:t> et communique des plans </a:t>
            </a:r>
            <a:r>
              <a:rPr lang="en-US" sz="1400" dirty="0" err="1"/>
              <a:t>d'intervention</a:t>
            </a:r>
            <a:r>
              <a:rPr lang="en-US" sz="1400" dirty="0"/>
              <a:t> </a:t>
            </a:r>
            <a:r>
              <a:rPr lang="en-US" sz="1400" dirty="0" err="1"/>
              <a:t>spécifiques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 err="1"/>
              <a:t>à</a:t>
            </a:r>
            <a:r>
              <a:rPr lang="en-US" sz="1400" dirty="0"/>
              <a:t> un </a:t>
            </a:r>
            <a:r>
              <a:rPr lang="en-US" sz="1400" dirty="0" err="1"/>
              <a:t>événement</a:t>
            </a:r>
            <a:r>
              <a:rPr lang="en-US" sz="1400" dirty="0"/>
              <a:t>, </a:t>
            </a:r>
            <a:r>
              <a:rPr lang="en-US" sz="1400" dirty="0" err="1"/>
              <a:t>une</a:t>
            </a:r>
            <a:r>
              <a:rPr lang="en-US" sz="1400" dirty="0"/>
              <a:t> planification </a:t>
            </a:r>
            <a:r>
              <a:rPr lang="en-US" sz="1400" dirty="0" err="1"/>
              <a:t>à</a:t>
            </a:r>
            <a:r>
              <a:rPr lang="en-US" sz="1400" dirty="0"/>
              <a:t> court et </a:t>
            </a:r>
            <a:r>
              <a:rPr lang="en-US" sz="1400" dirty="0" err="1"/>
              <a:t>à</a:t>
            </a:r>
            <a:r>
              <a:rPr lang="en-US" sz="1400" dirty="0"/>
              <a:t> long </a:t>
            </a:r>
            <a:r>
              <a:rPr lang="en-US" sz="1400" dirty="0" err="1"/>
              <a:t>terme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et des </a:t>
            </a:r>
            <a:r>
              <a:rPr lang="en-US" sz="1400" dirty="0" err="1"/>
              <a:t>informations</a:t>
            </a:r>
            <a:r>
              <a:rPr lang="en-US" sz="1400" dirty="0"/>
              <a:t> </a:t>
            </a:r>
            <a:r>
              <a:rPr lang="en-US" sz="1400" dirty="0" err="1"/>
              <a:t>opérationnelles</a:t>
            </a:r>
            <a:r>
              <a:rPr lang="en-US" sz="14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400" dirty="0" err="1"/>
              <a:t>Tient</a:t>
            </a:r>
            <a:r>
              <a:rPr lang="en-US" sz="1400" dirty="0"/>
              <a:t> </a:t>
            </a:r>
            <a:r>
              <a:rPr lang="en-US" sz="1400" dirty="0" err="1"/>
              <a:t>à</a:t>
            </a:r>
            <a:r>
              <a:rPr lang="en-US" sz="1400" dirty="0"/>
              <a:t> jour </a:t>
            </a:r>
            <a:r>
              <a:rPr lang="en-US" sz="1400" dirty="0" err="1"/>
              <a:t>toute</a:t>
            </a:r>
            <a:r>
              <a:rPr lang="en-US" sz="1400" dirty="0"/>
              <a:t> la documentation relative </a:t>
            </a:r>
            <a:r>
              <a:rPr lang="en-US" sz="1400" dirty="0" err="1"/>
              <a:t>à</a:t>
            </a:r>
            <a:r>
              <a:rPr lang="en-US" sz="1400" dirty="0"/>
              <a:t> la COVID-19 </a:t>
            </a:r>
            <a:br>
              <a:rPr lang="en-US" sz="1400" dirty="0"/>
            </a:br>
            <a:r>
              <a:rPr lang="en-US" sz="1400" dirty="0"/>
              <a:t>pour les </a:t>
            </a:r>
            <a:r>
              <a:rPr lang="en-US" sz="1400" dirty="0" err="1"/>
              <a:t>enquêtes</a:t>
            </a:r>
            <a:r>
              <a:rPr lang="en-US" sz="1400" dirty="0"/>
              <a:t>, les </a:t>
            </a:r>
            <a:r>
              <a:rPr lang="en-US" sz="1400" dirty="0" err="1"/>
              <a:t>demandes</a:t>
            </a:r>
            <a:r>
              <a:rPr lang="en-US" sz="1400" dirty="0"/>
              <a:t> de </a:t>
            </a:r>
            <a:r>
              <a:rPr lang="en-US" sz="1400" dirty="0" err="1"/>
              <a:t>renseignements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/>
              <a:t>et les examens </a:t>
            </a:r>
            <a:r>
              <a:rPr lang="en-US" sz="1400" dirty="0" err="1"/>
              <a:t>postérieurs</a:t>
            </a:r>
            <a:r>
              <a:rPr lang="en-US" sz="1400" dirty="0"/>
              <a:t> </a:t>
            </a:r>
            <a:r>
              <a:rPr lang="en-US" sz="1400" dirty="0" err="1"/>
              <a:t>à</a:t>
            </a:r>
            <a:r>
              <a:rPr lang="en-US" sz="1400" dirty="0"/>
              <a:t> </a:t>
            </a:r>
            <a:r>
              <a:rPr lang="en-US" sz="1400" dirty="0" err="1"/>
              <a:t>l'intervention</a:t>
            </a:r>
            <a:r>
              <a:rPr lang="en-US" sz="1400" dirty="0"/>
              <a:t>.</a:t>
            </a:r>
          </a:p>
        </p:txBody>
      </p:sp>
      <p:pic>
        <p:nvPicPr>
          <p:cNvPr id="5" name="Picture 4" descr="Dave Brief Plans Team Room.JPG">
            <a:extLst>
              <a:ext uri="{FF2B5EF4-FFF2-40B4-BE49-F238E27FC236}">
                <a16:creationId xmlns:a16="http://schemas.microsoft.com/office/drawing/2014/main" id="{CDF87793-EE59-9541-84C1-9F2FAACFB4A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183" y="2769144"/>
            <a:ext cx="2401077" cy="18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Système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gestion des incidents (IMS)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un </a:t>
            </a:r>
            <a:r>
              <a:rPr lang="en-US" dirty="0" err="1"/>
              <a:t>modèle</a:t>
            </a:r>
            <a:r>
              <a:rPr lang="en-US" dirty="0"/>
              <a:t> de gestion des incidents, </a:t>
            </a:r>
            <a:r>
              <a:rPr lang="en-US" dirty="0" err="1"/>
              <a:t>quel</a:t>
            </a:r>
            <a:r>
              <a:rPr lang="en-US" dirty="0"/>
              <a:t> que </a:t>
            </a:r>
            <a:r>
              <a:rPr lang="en-US" dirty="0" err="1"/>
              <a:t>soit</a:t>
            </a:r>
            <a:r>
              <a:rPr lang="en-US" dirty="0"/>
              <a:t> </a:t>
            </a:r>
            <a:r>
              <a:rPr lang="en-US" dirty="0" err="1"/>
              <a:t>leur</a:t>
            </a:r>
            <a:r>
              <a:rPr lang="en-US" dirty="0"/>
              <a:t> cause, </a:t>
            </a:r>
            <a:r>
              <a:rPr lang="en-US" dirty="0" err="1"/>
              <a:t>leur</a:t>
            </a:r>
            <a:r>
              <a:rPr lang="en-US" dirty="0"/>
              <a:t> taille, </a:t>
            </a:r>
            <a:r>
              <a:rPr lang="en-US" dirty="0" err="1"/>
              <a:t>leur</a:t>
            </a:r>
            <a:r>
              <a:rPr lang="en-US" dirty="0"/>
              <a:t> emplacement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complexité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S'applique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niveaux</a:t>
            </a:r>
            <a:r>
              <a:rPr lang="en-US" dirty="0"/>
              <a:t> de </a:t>
            </a:r>
            <a:r>
              <a:rPr lang="en-US" dirty="0" err="1"/>
              <a:t>juridiction</a:t>
            </a:r>
            <a:r>
              <a:rPr lang="en-US" dirty="0"/>
              <a:t> et dans </a:t>
            </a:r>
            <a:r>
              <a:rPr lang="en-US" dirty="0" err="1"/>
              <a:t>toutes</a:t>
            </a:r>
            <a:r>
              <a:rPr lang="en-US" dirty="0"/>
              <a:t> les disciplines </a:t>
            </a:r>
            <a:r>
              <a:rPr lang="en-US" dirty="0" err="1"/>
              <a:t>fonctionnelles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Permet</a:t>
            </a:r>
            <a:r>
              <a:rPr lang="en-US" dirty="0"/>
              <a:t> aux </a:t>
            </a:r>
            <a:r>
              <a:rPr lang="en-US" dirty="0" err="1"/>
              <a:t>autorités</a:t>
            </a:r>
            <a:r>
              <a:rPr lang="en-US" dirty="0"/>
              <a:t> </a:t>
            </a:r>
            <a:r>
              <a:rPr lang="en-US" dirty="0" err="1"/>
              <a:t>gouvernementales</a:t>
            </a:r>
            <a:r>
              <a:rPr lang="en-US" dirty="0"/>
              <a:t> aux </a:t>
            </a:r>
            <a:r>
              <a:rPr lang="en-US" dirty="0" err="1"/>
              <a:t>niveaux</a:t>
            </a:r>
            <a:r>
              <a:rPr lang="en-US" dirty="0"/>
              <a:t> national, </a:t>
            </a:r>
            <a:r>
              <a:rPr lang="en-US" dirty="0" err="1"/>
              <a:t>intermédiaire</a:t>
            </a:r>
            <a:r>
              <a:rPr lang="en-US" dirty="0"/>
              <a:t> et local, au </a:t>
            </a:r>
            <a:r>
              <a:rPr lang="en-US" dirty="0" err="1"/>
              <a:t>secteur</a:t>
            </a:r>
            <a:r>
              <a:rPr lang="en-US" dirty="0"/>
              <a:t> </a:t>
            </a:r>
            <a:r>
              <a:rPr lang="en-US" dirty="0" err="1"/>
              <a:t>privé</a:t>
            </a:r>
            <a:r>
              <a:rPr lang="en-US" dirty="0"/>
              <a:t> et aux </a:t>
            </a:r>
            <a:r>
              <a:rPr lang="en-US" dirty="0" err="1"/>
              <a:t>organisations</a:t>
            </a:r>
            <a:r>
              <a:rPr lang="en-US" dirty="0"/>
              <a:t> non </a:t>
            </a:r>
            <a:r>
              <a:rPr lang="en-US" dirty="0" err="1"/>
              <a:t>gouvernementales</a:t>
            </a:r>
            <a:r>
              <a:rPr lang="en-US" dirty="0"/>
              <a:t> </a:t>
            </a:r>
            <a:r>
              <a:rPr lang="en-US" dirty="0" err="1"/>
              <a:t>d'œuvrer</a:t>
            </a:r>
            <a:r>
              <a:rPr lang="en-US" dirty="0"/>
              <a:t> ensemble.</a:t>
            </a:r>
          </a:p>
        </p:txBody>
      </p:sp>
      <p:pic>
        <p:nvPicPr>
          <p:cNvPr id="5" name="Picture 2" descr="https://phil.cdc.gov/PHIL_Images/17989/17989_lores.jpg">
            <a:extLst>
              <a:ext uri="{FF2B5EF4-FFF2-40B4-BE49-F238E27FC236}">
                <a16:creationId xmlns:a16="http://schemas.microsoft.com/office/drawing/2014/main" id="{37E95B91-5DEF-2E4B-96EC-C35F26390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868" y="2713629"/>
            <a:ext cx="1319776" cy="191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600/20600_lores.jpg">
            <a:extLst>
              <a:ext uri="{FF2B5EF4-FFF2-40B4-BE49-F238E27FC236}">
                <a16:creationId xmlns:a16="http://schemas.microsoft.com/office/drawing/2014/main" id="{72E691DC-69C3-6A43-A3AF-0B679862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1" y="3297045"/>
            <a:ext cx="1776194" cy="133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phil.cdc.gov/PHIL_Images/20000/20000_lores.jpg">
            <a:extLst>
              <a:ext uri="{FF2B5EF4-FFF2-40B4-BE49-F238E27FC236}">
                <a16:creationId xmlns:a16="http://schemas.microsoft.com/office/drawing/2014/main" id="{D3B1BF37-1884-854F-A03F-6E62458B1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541" y="3023386"/>
            <a:ext cx="2141071" cy="16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</a:t>
            </a:r>
            <a:r>
              <a:rPr lang="en-US" dirty="0" err="1"/>
              <a:t>d'intervention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d'incident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743830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Un plan </a:t>
            </a:r>
            <a:r>
              <a:rPr lang="en-US" dirty="0" err="1"/>
              <a:t>d'intervention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 (PII) </a:t>
            </a:r>
            <a:r>
              <a:rPr lang="en-US" dirty="0" err="1"/>
              <a:t>est</a:t>
            </a:r>
            <a:r>
              <a:rPr lang="en-US" dirty="0"/>
              <a:t> un document </a:t>
            </a:r>
            <a:r>
              <a:rPr lang="en-US" dirty="0" err="1"/>
              <a:t>préparé</a:t>
            </a:r>
            <a:r>
              <a:rPr lang="en-US" dirty="0"/>
              <a:t> </a:t>
            </a:r>
            <a:r>
              <a:rPr lang="en-US" dirty="0" err="1"/>
              <a:t>lors</a:t>
            </a:r>
            <a:r>
              <a:rPr lang="en-US" dirty="0"/>
              <a:t> </a:t>
            </a:r>
            <a:r>
              <a:rPr lang="en-US" dirty="0" err="1"/>
              <a:t>d'une</a:t>
            </a:r>
            <a:r>
              <a:rPr lang="en-US" dirty="0"/>
              <a:t> intervention pour </a:t>
            </a:r>
            <a:r>
              <a:rPr lang="en-US" dirty="0" err="1"/>
              <a:t>chaque</a:t>
            </a:r>
            <a:r>
              <a:rPr lang="en-US" dirty="0"/>
              <a:t>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r>
              <a:rPr lang="en-US" dirty="0"/>
              <a:t>. </a:t>
            </a:r>
            <a:r>
              <a:rPr lang="en-US" dirty="0" err="1"/>
              <a:t>L'objectif</a:t>
            </a:r>
            <a:r>
              <a:rPr lang="en-US" dirty="0"/>
              <a:t> du PII </a:t>
            </a:r>
            <a:r>
              <a:rPr lang="en-US" dirty="0" err="1"/>
              <a:t>est</a:t>
            </a:r>
            <a:r>
              <a:rPr lang="en-US" dirty="0"/>
              <a:t> de :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S'assurer</a:t>
            </a:r>
            <a:r>
              <a:rPr lang="en-US" dirty="0"/>
              <a:t> que le personnel </a:t>
            </a:r>
            <a:r>
              <a:rPr lang="en-US" dirty="0" err="1"/>
              <a:t>d'intervention</a:t>
            </a:r>
            <a:r>
              <a:rPr lang="en-US" dirty="0"/>
              <a:t> </a:t>
            </a:r>
            <a:r>
              <a:rPr lang="en-US" dirty="0" err="1"/>
              <a:t>œuvre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vue</a:t>
            </a:r>
            <a:r>
              <a:rPr lang="en-US" dirty="0"/>
              <a:t> </a:t>
            </a:r>
            <a:r>
              <a:rPr lang="en-US" dirty="0" err="1"/>
              <a:t>d'atteindre</a:t>
            </a:r>
            <a:r>
              <a:rPr lang="en-US" dirty="0"/>
              <a:t> les </a:t>
            </a:r>
            <a:r>
              <a:rPr lang="en-US" dirty="0" err="1"/>
              <a:t>mêmes</a:t>
            </a:r>
            <a:r>
              <a:rPr lang="en-US" dirty="0"/>
              <a:t> </a:t>
            </a:r>
            <a:r>
              <a:rPr lang="en-US" dirty="0" err="1"/>
              <a:t>objectifs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fournissant</a:t>
            </a:r>
            <a:r>
              <a:rPr lang="en-US" dirty="0"/>
              <a:t> des directives sur les actions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entreprendre</a:t>
            </a:r>
            <a:r>
              <a:rPr lang="en-US" dirty="0"/>
              <a:t> au </a:t>
            </a:r>
            <a:r>
              <a:rPr lang="en-US" dirty="0" err="1"/>
              <a:t>cours</a:t>
            </a:r>
            <a:r>
              <a:rPr lang="en-US" dirty="0"/>
              <a:t> de 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r>
              <a:rPr lang="en-US" dirty="0"/>
              <a:t> </a:t>
            </a:r>
            <a:r>
              <a:rPr lang="en-US" dirty="0" err="1"/>
              <a:t>définie</a:t>
            </a:r>
            <a:r>
              <a:rPr lang="en-US" dirty="0"/>
              <a:t> dans le plan.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Fournir</a:t>
            </a:r>
            <a:r>
              <a:rPr lang="en-US" dirty="0"/>
              <a:t> un </a:t>
            </a:r>
            <a:r>
              <a:rPr lang="en-US" dirty="0" err="1"/>
              <a:t>moyen</a:t>
            </a:r>
            <a:r>
              <a:rPr lang="en-US" dirty="0"/>
              <a:t> </a:t>
            </a:r>
            <a:r>
              <a:rPr lang="en-US" dirty="0" err="1"/>
              <a:t>cohérent</a:t>
            </a:r>
            <a:r>
              <a:rPr lang="en-US" dirty="0"/>
              <a:t> de </a:t>
            </a:r>
            <a:r>
              <a:rPr lang="en-US" dirty="0" err="1"/>
              <a:t>communiquer</a:t>
            </a:r>
            <a:r>
              <a:rPr lang="en-US" dirty="0"/>
              <a:t> les </a:t>
            </a:r>
            <a:r>
              <a:rPr lang="en-US" dirty="0" err="1"/>
              <a:t>objectifs</a:t>
            </a:r>
            <a:r>
              <a:rPr lang="en-US" dirty="0"/>
              <a:t> de </a:t>
            </a:r>
            <a:r>
              <a:rPr lang="en-US" dirty="0" err="1"/>
              <a:t>l'incident</a:t>
            </a:r>
            <a:r>
              <a:rPr lang="en-US" dirty="0"/>
              <a:t> pour les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opérationnelles</a:t>
            </a:r>
            <a:r>
              <a:rPr lang="en-US" dirty="0"/>
              <a:t> et de support. </a:t>
            </a:r>
            <a:r>
              <a:rPr lang="en-US" dirty="0" err="1"/>
              <a:t>Cela</a:t>
            </a:r>
            <a:r>
              <a:rPr lang="en-US" dirty="0"/>
              <a:t> </a:t>
            </a:r>
            <a:r>
              <a:rPr lang="en-US" dirty="0" err="1"/>
              <a:t>inclut</a:t>
            </a:r>
            <a:r>
              <a:rPr lang="en-US" dirty="0"/>
              <a:t> des </a:t>
            </a:r>
            <a:r>
              <a:rPr lang="en-US" dirty="0" err="1"/>
              <a:t>objectifs</a:t>
            </a:r>
            <a:r>
              <a:rPr lang="en-US" dirty="0"/>
              <a:t> </a:t>
            </a:r>
            <a:r>
              <a:rPr lang="en-US" dirty="0" err="1"/>
              <a:t>stratégiques</a:t>
            </a:r>
            <a:r>
              <a:rPr lang="en-US" dirty="0"/>
              <a:t> </a:t>
            </a:r>
            <a:r>
              <a:rPr lang="en-US" dirty="0" err="1"/>
              <a:t>mesurables</a:t>
            </a:r>
            <a:r>
              <a:rPr lang="en-US" dirty="0"/>
              <a:t> pour 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opérationnelle</a:t>
            </a:r>
            <a:r>
              <a:rPr lang="en-US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Réduire</a:t>
            </a:r>
            <a:r>
              <a:rPr lang="en-US" dirty="0"/>
              <a:t> le freelancing et assurer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coordonnée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Rapport après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Un rapport après action (RAA) </a:t>
            </a:r>
            <a:r>
              <a:rPr lang="en-US" sz="1600" dirty="0" err="1"/>
              <a:t>décrit</a:t>
            </a:r>
            <a:r>
              <a:rPr lang="en-US" sz="1600" dirty="0"/>
              <a:t> </a:t>
            </a:r>
            <a:r>
              <a:rPr lang="en-US" sz="1600" dirty="0" err="1"/>
              <a:t>ce</a:t>
            </a:r>
            <a:r>
              <a:rPr lang="en-US" sz="1600" dirty="0"/>
              <a:t> qui </a:t>
            </a:r>
            <a:r>
              <a:rPr lang="en-US" sz="1600" dirty="0" err="1"/>
              <a:t>s'est</a:t>
            </a:r>
            <a:r>
              <a:rPr lang="en-US" sz="1600" dirty="0"/>
              <a:t> passé, </a:t>
            </a:r>
            <a:r>
              <a:rPr lang="en-US" sz="1600" dirty="0" err="1"/>
              <a:t>pourquoi</a:t>
            </a:r>
            <a:r>
              <a:rPr lang="en-US" sz="1600" dirty="0"/>
              <a:t> </a:t>
            </a:r>
            <a:r>
              <a:rPr lang="en-US" sz="1600" dirty="0" err="1"/>
              <a:t>cela</a:t>
            </a:r>
            <a:r>
              <a:rPr lang="en-US" sz="1600" dirty="0"/>
              <a:t> </a:t>
            </a:r>
            <a:r>
              <a:rPr lang="en-US" sz="1600" dirty="0" err="1"/>
              <a:t>s'est</a:t>
            </a:r>
            <a:r>
              <a:rPr lang="en-US" sz="1600" dirty="0"/>
              <a:t> passé, comment </a:t>
            </a:r>
            <a:r>
              <a:rPr lang="en-US" sz="1600" dirty="0" err="1"/>
              <a:t>cela</a:t>
            </a:r>
            <a:r>
              <a:rPr lang="en-US" sz="1600" dirty="0"/>
              <a:t>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être</a:t>
            </a:r>
            <a:r>
              <a:rPr lang="en-US" sz="1600" dirty="0"/>
              <a:t> </a:t>
            </a:r>
            <a:r>
              <a:rPr lang="en-US" sz="1600" dirty="0" err="1"/>
              <a:t>amélioré</a:t>
            </a:r>
            <a:r>
              <a:rPr lang="en-US" sz="1600" dirty="0"/>
              <a:t> et les </a:t>
            </a:r>
            <a:r>
              <a:rPr lang="en-US" sz="1600" dirty="0" err="1"/>
              <a:t>leçons</a:t>
            </a:r>
            <a:r>
              <a:rPr lang="en-US" sz="1600" dirty="0"/>
              <a:t> </a:t>
            </a:r>
            <a:r>
              <a:rPr lang="en-US" sz="1600" dirty="0" err="1"/>
              <a:t>retenues</a:t>
            </a:r>
            <a:r>
              <a:rPr lang="en-US" sz="1600" dirty="0"/>
              <a:t> par les </a:t>
            </a:r>
            <a:r>
              <a:rPr lang="en-US" sz="1600" dirty="0" err="1"/>
              <a:t>intervenants</a:t>
            </a:r>
            <a:r>
              <a:rPr lang="en-US" sz="1600" dirty="0"/>
              <a:t> </a:t>
            </a:r>
            <a:r>
              <a:rPr lang="en-US" sz="1600" dirty="0" err="1"/>
              <a:t>impliqués</a:t>
            </a:r>
            <a:r>
              <a:rPr lang="en-US" sz="1600" dirty="0"/>
              <a:t> dans </a:t>
            </a:r>
            <a:r>
              <a:rPr lang="en-US" sz="1600" dirty="0" err="1"/>
              <a:t>une</a:t>
            </a:r>
            <a:r>
              <a:rPr lang="en-US" sz="1600" dirty="0"/>
              <a:t> intervention. Ce rapport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généré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partir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discussion </a:t>
            </a:r>
            <a:r>
              <a:rPr lang="en-US" sz="1600" dirty="0" err="1"/>
              <a:t>organisée</a:t>
            </a:r>
            <a:r>
              <a:rPr lang="en-US" sz="1600" dirty="0"/>
              <a:t> avec les </a:t>
            </a:r>
            <a:r>
              <a:rPr lang="en-US" sz="1600" dirty="0" err="1"/>
              <a:t>intervenants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Le RAA : 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N'est</a:t>
            </a:r>
            <a:r>
              <a:rPr lang="en-US" sz="1600" dirty="0"/>
              <a:t> pas </a:t>
            </a:r>
            <a:r>
              <a:rPr lang="en-US" sz="1600" dirty="0" err="1"/>
              <a:t>juge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</a:t>
            </a:r>
            <a:r>
              <a:rPr lang="en-US" sz="1600" dirty="0" err="1"/>
              <a:t>réussite</a:t>
            </a:r>
            <a:r>
              <a:rPr lang="en-US" sz="1600" dirty="0"/>
              <a:t> </a:t>
            </a:r>
            <a:r>
              <a:rPr lang="en-US" sz="1600" dirty="0" err="1"/>
              <a:t>ou</a:t>
            </a:r>
            <a:r>
              <a:rPr lang="en-US" sz="1600" dirty="0"/>
              <a:t> d'un </a:t>
            </a:r>
            <a:r>
              <a:rPr lang="en-US" sz="1600" dirty="0" err="1"/>
              <a:t>échec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 err="1"/>
              <a:t>Tente</a:t>
            </a:r>
            <a:r>
              <a:rPr lang="en-US" sz="1600" dirty="0"/>
              <a:t> de </a:t>
            </a:r>
            <a:r>
              <a:rPr lang="en-US" sz="1600" dirty="0" err="1"/>
              <a:t>découvrir</a:t>
            </a:r>
            <a:r>
              <a:rPr lang="en-US" sz="1600" dirty="0"/>
              <a:t> le </a:t>
            </a:r>
            <a:r>
              <a:rPr lang="en-US" sz="1600" dirty="0" err="1"/>
              <a:t>pourquoi</a:t>
            </a:r>
            <a:r>
              <a:rPr lang="en-US" sz="1600" dirty="0"/>
              <a:t> des choses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Se </a:t>
            </a:r>
            <a:r>
              <a:rPr lang="en-US" sz="1600" dirty="0" err="1"/>
              <a:t>concentre</a:t>
            </a:r>
            <a:r>
              <a:rPr lang="en-US" sz="1600" dirty="0"/>
              <a:t> </a:t>
            </a:r>
            <a:r>
              <a:rPr lang="en-US" sz="1600" dirty="0" err="1"/>
              <a:t>directement</a:t>
            </a:r>
            <a:r>
              <a:rPr lang="en-US" sz="1600" dirty="0"/>
              <a:t> sur les </a:t>
            </a:r>
            <a:r>
              <a:rPr lang="en-US" sz="1600" dirty="0" err="1"/>
              <a:t>tâches</a:t>
            </a:r>
            <a:r>
              <a:rPr lang="en-US" sz="1600" dirty="0"/>
              <a:t> et les </a:t>
            </a:r>
            <a:r>
              <a:rPr lang="en-US" sz="1600" dirty="0" err="1"/>
              <a:t>objectifs</a:t>
            </a:r>
            <a:r>
              <a:rPr lang="en-US" sz="1600" dirty="0"/>
              <a:t> qui </a:t>
            </a:r>
            <a:r>
              <a:rPr lang="en-US" sz="1600" dirty="0" err="1"/>
              <a:t>devaient</a:t>
            </a:r>
            <a:r>
              <a:rPr lang="en-US" sz="1600" dirty="0"/>
              <a:t> </a:t>
            </a:r>
            <a:r>
              <a:rPr lang="en-US" sz="1600" dirty="0" err="1"/>
              <a:t>être</a:t>
            </a:r>
            <a:r>
              <a:rPr lang="en-US" sz="1600" dirty="0"/>
              <a:t> </a:t>
            </a:r>
            <a:r>
              <a:rPr lang="en-US" sz="1600" dirty="0" err="1"/>
              <a:t>accomplis</a:t>
            </a:r>
            <a:endParaRPr lang="en-US" sz="1600" dirty="0"/>
          </a:p>
          <a:p>
            <a:pPr lvl="1">
              <a:buClr>
                <a:srgbClr val="006A71"/>
              </a:buClr>
            </a:pPr>
            <a:r>
              <a:rPr lang="en-US" sz="1600" dirty="0"/>
              <a:t>Encourage le personnel </a:t>
            </a:r>
            <a:r>
              <a:rPr lang="en-US" sz="1600" dirty="0" err="1"/>
              <a:t>à</a:t>
            </a:r>
            <a:r>
              <a:rPr lang="en-US" sz="1600" dirty="0"/>
              <a:t> faire </a:t>
            </a:r>
            <a:r>
              <a:rPr lang="en-US" sz="1600" dirty="0" err="1"/>
              <a:t>ressortir</a:t>
            </a:r>
            <a:r>
              <a:rPr lang="en-US" sz="1600" dirty="0"/>
              <a:t> les </a:t>
            </a:r>
            <a:r>
              <a:rPr lang="en-US" sz="1600" dirty="0" err="1"/>
              <a:t>enseignements</a:t>
            </a:r>
            <a:r>
              <a:rPr lang="en-US" sz="1600" dirty="0"/>
              <a:t> </a:t>
            </a:r>
            <a:r>
              <a:rPr lang="en-US" sz="1600" dirty="0" err="1"/>
              <a:t>importants</a:t>
            </a:r>
            <a:r>
              <a:rPr lang="en-US" sz="1600" dirty="0"/>
              <a:t> </a:t>
            </a:r>
            <a:r>
              <a:rPr lang="en-US" sz="1600" dirty="0" err="1"/>
              <a:t>lors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discussion.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Informe et </a:t>
            </a:r>
            <a:r>
              <a:rPr lang="en-US" sz="1600" dirty="0" err="1"/>
              <a:t>améliore</a:t>
            </a:r>
            <a:r>
              <a:rPr lang="en-US" sz="1600" dirty="0"/>
              <a:t> </a:t>
            </a:r>
            <a:r>
              <a:rPr lang="en-US" sz="1600" dirty="0" err="1"/>
              <a:t>notre</a:t>
            </a:r>
            <a:r>
              <a:rPr lang="en-US" sz="1600" dirty="0"/>
              <a:t> </a:t>
            </a:r>
            <a:r>
              <a:rPr lang="en-US" sz="1600" dirty="0" err="1"/>
              <a:t>compréhension</a:t>
            </a:r>
            <a:r>
              <a:rPr lang="en-US" sz="1600" dirty="0"/>
              <a:t> du </a:t>
            </a:r>
            <a:r>
              <a:rPr lang="en-US" sz="1600" dirty="0" err="1"/>
              <a:t>processus</a:t>
            </a:r>
            <a:r>
              <a:rPr lang="en-US" sz="1600" dirty="0"/>
              <a:t> qui sous-tend</a:t>
            </a:r>
            <a:br>
              <a:rPr lang="en-US" sz="1600" dirty="0"/>
            </a:br>
            <a:r>
              <a:rPr lang="en-US" sz="1600" dirty="0" err="1"/>
              <a:t>une</a:t>
            </a:r>
            <a:r>
              <a:rPr lang="en-US" sz="1600" dirty="0"/>
              <a:t> intervention, </a:t>
            </a:r>
            <a:r>
              <a:rPr lang="en-US" sz="1600" dirty="0" err="1"/>
              <a:t>ainsi</a:t>
            </a:r>
            <a:r>
              <a:rPr lang="en-US" sz="1600" dirty="0"/>
              <a:t> que des </a:t>
            </a:r>
            <a:r>
              <a:rPr lang="en-US" sz="1600" dirty="0" err="1"/>
              <a:t>stratégies</a:t>
            </a:r>
            <a:r>
              <a:rPr lang="en-US" sz="1600" dirty="0"/>
              <a:t> </a:t>
            </a:r>
            <a:r>
              <a:rPr lang="en-US" sz="1600" dirty="0" err="1"/>
              <a:t>utilisées</a:t>
            </a:r>
            <a:r>
              <a:rPr lang="en-US" sz="1600" dirty="0"/>
              <a:t> </a:t>
            </a:r>
            <a:r>
              <a:rPr lang="en-US" sz="1600" dirty="0" err="1"/>
              <a:t>avant</a:t>
            </a:r>
            <a:r>
              <a:rPr lang="en-US" sz="1600" dirty="0"/>
              <a:t>, pendant et après un </a:t>
            </a:r>
            <a:r>
              <a:rPr lang="en-US" sz="1600" dirty="0" err="1"/>
              <a:t>événement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</a:t>
            </a:r>
            <a:r>
              <a:rPr lang="en-US" dirty="0" err="1"/>
              <a:t>logistique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582065" y="1065356"/>
            <a:ext cx="623536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La section </a:t>
            </a:r>
            <a:r>
              <a:rPr lang="en-US" sz="1600" dirty="0" err="1"/>
              <a:t>logistique</a:t>
            </a:r>
            <a:r>
              <a:rPr lang="en-US" sz="1600" dirty="0"/>
              <a:t> </a:t>
            </a:r>
            <a:r>
              <a:rPr lang="en-US" sz="1600" dirty="0" err="1"/>
              <a:t>est</a:t>
            </a:r>
            <a:r>
              <a:rPr lang="en-US" sz="1600" dirty="0"/>
              <a:t> </a:t>
            </a:r>
            <a:r>
              <a:rPr lang="en-US" sz="1600" dirty="0" err="1"/>
              <a:t>chargée</a:t>
            </a:r>
            <a:r>
              <a:rPr lang="en-US" sz="1600" dirty="0"/>
              <a:t> </a:t>
            </a:r>
            <a:r>
              <a:rPr lang="en-US" sz="1600" dirty="0" err="1"/>
              <a:t>d'obtenir</a:t>
            </a:r>
            <a:r>
              <a:rPr lang="en-US" sz="1600" dirty="0"/>
              <a:t>, de </a:t>
            </a:r>
            <a:r>
              <a:rPr lang="en-US" sz="1600" dirty="0" err="1"/>
              <a:t>suivre</a:t>
            </a:r>
            <a:r>
              <a:rPr lang="en-US" sz="1600" dirty="0"/>
              <a:t>, de </a:t>
            </a:r>
            <a:r>
              <a:rPr lang="en-US" sz="1600" dirty="0" err="1"/>
              <a:t>mettre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place, </a:t>
            </a:r>
            <a:r>
              <a:rPr lang="en-US" sz="1600" dirty="0" err="1"/>
              <a:t>d'entretenir</a:t>
            </a:r>
            <a:r>
              <a:rPr lang="en-US" sz="1600" dirty="0"/>
              <a:t> et de </a:t>
            </a:r>
            <a:r>
              <a:rPr lang="en-US" sz="1600" dirty="0" err="1"/>
              <a:t>retirer</a:t>
            </a:r>
            <a:r>
              <a:rPr lang="en-US" sz="1600" dirty="0"/>
              <a:t> les </a:t>
            </a:r>
            <a:r>
              <a:rPr lang="en-US" sz="1600" dirty="0" err="1"/>
              <a:t>ressources</a:t>
            </a:r>
            <a:r>
              <a:rPr lang="en-US" sz="1600" dirty="0"/>
              <a:t> </a:t>
            </a:r>
            <a:r>
              <a:rPr lang="en-US" sz="1600" dirty="0" err="1"/>
              <a:t>nécessaires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une</a:t>
            </a:r>
            <a:r>
              <a:rPr lang="en-US" sz="1600" dirty="0"/>
              <a:t> intervention.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Pour la </a:t>
            </a:r>
            <a:r>
              <a:rPr lang="en-US" sz="1600" dirty="0" err="1"/>
              <a:t>réponse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la COVID-19, </a:t>
            </a:r>
            <a:r>
              <a:rPr lang="en-US" sz="1600" dirty="0" err="1"/>
              <a:t>cela</a:t>
            </a:r>
            <a:r>
              <a:rPr lang="en-US" sz="1600" dirty="0"/>
              <a:t> </a:t>
            </a:r>
            <a:r>
              <a:rPr lang="en-US" sz="1600" dirty="0" err="1"/>
              <a:t>peut</a:t>
            </a:r>
            <a:r>
              <a:rPr lang="en-US" sz="1600" dirty="0"/>
              <a:t> </a:t>
            </a:r>
            <a:r>
              <a:rPr lang="en-US" sz="1600" dirty="0" err="1"/>
              <a:t>inclure</a:t>
            </a:r>
            <a:r>
              <a:rPr lang="en-US" sz="1600" dirty="0"/>
              <a:t> :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Coordination du transport (patients, personnel et </a:t>
            </a:r>
            <a:r>
              <a:rPr lang="en-US" sz="1600" dirty="0" err="1"/>
              <a:t>ressources</a:t>
            </a:r>
            <a:r>
              <a:rPr lang="en-US" sz="1600" dirty="0"/>
              <a:t>)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Fourniture</a:t>
            </a:r>
            <a:r>
              <a:rPr lang="en-US" sz="1600" dirty="0"/>
              <a:t> de matériel et </a:t>
            </a:r>
            <a:r>
              <a:rPr lang="en-US" sz="1600" dirty="0" err="1"/>
              <a:t>d'équipements</a:t>
            </a:r>
            <a:r>
              <a:rPr lang="en-US" sz="1600" dirty="0"/>
              <a:t> pour le </a:t>
            </a:r>
            <a:r>
              <a:rPr lang="en-US" sz="1600" dirty="0" err="1"/>
              <a:t>déploiement</a:t>
            </a:r>
            <a:r>
              <a:rPr lang="en-US" sz="1600" dirty="0"/>
              <a:t> (</a:t>
            </a:r>
            <a:r>
              <a:rPr lang="en-US" sz="1600" dirty="0" err="1"/>
              <a:t>ordinateurs</a:t>
            </a:r>
            <a:r>
              <a:rPr lang="en-US" sz="1600" dirty="0"/>
              <a:t>, radios, EPI, </a:t>
            </a:r>
            <a:r>
              <a:rPr lang="en-US" sz="1600" dirty="0" err="1"/>
              <a:t>médical</a:t>
            </a:r>
            <a:r>
              <a:rPr lang="en-US" sz="1600" dirty="0"/>
              <a:t>, </a:t>
            </a:r>
            <a:r>
              <a:rPr lang="en-US" sz="1600" dirty="0" err="1"/>
              <a:t>laboratoires</a:t>
            </a:r>
            <a:r>
              <a:rPr lang="en-US" sz="1600" dirty="0"/>
              <a:t>, etc.)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Fourniture</a:t>
            </a:r>
            <a:r>
              <a:rPr lang="en-US" sz="1600" dirty="0"/>
              <a:t> pour le personnel (</a:t>
            </a:r>
            <a:r>
              <a:rPr lang="en-US" sz="1600" dirty="0" err="1"/>
              <a:t>informatique</a:t>
            </a:r>
            <a:r>
              <a:rPr lang="en-US" sz="1600" dirty="0"/>
              <a:t>, </a:t>
            </a:r>
            <a:r>
              <a:rPr lang="en-US" sz="1600" dirty="0" err="1"/>
              <a:t>administratif</a:t>
            </a:r>
            <a:r>
              <a:rPr lang="en-US" sz="1600" dirty="0"/>
              <a:t>, </a:t>
            </a:r>
            <a:r>
              <a:rPr lang="en-US" sz="1600" dirty="0" err="1"/>
              <a:t>médical</a:t>
            </a:r>
            <a:r>
              <a:rPr lang="en-US" sz="1600" dirty="0"/>
              <a:t>, de secours, etc.)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Services aux installations (</a:t>
            </a:r>
            <a:r>
              <a:rPr lang="en-US" sz="1600" dirty="0" err="1"/>
              <a:t>télécommunications</a:t>
            </a:r>
            <a:r>
              <a:rPr lang="en-US" sz="1600" dirty="0"/>
              <a:t>, </a:t>
            </a:r>
            <a:r>
              <a:rPr lang="en-US" sz="1600" dirty="0" err="1"/>
              <a:t>bureaux</a:t>
            </a:r>
            <a:r>
              <a:rPr lang="en-US" sz="1600" dirty="0"/>
              <a:t>, </a:t>
            </a:r>
            <a:r>
              <a:rPr lang="en-US" sz="1600" dirty="0" err="1"/>
              <a:t>nourriture</a:t>
            </a:r>
            <a:r>
              <a:rPr lang="en-US" sz="1600" dirty="0"/>
              <a:t>/</a:t>
            </a:r>
            <a:r>
              <a:rPr lang="en-US" sz="1600" dirty="0" err="1"/>
              <a:t>eau</a:t>
            </a:r>
            <a:r>
              <a:rPr lang="en-US" sz="1600" dirty="0"/>
              <a:t>, etc.) </a:t>
            </a:r>
          </a:p>
          <a:p>
            <a:pPr lvl="1">
              <a:buClr>
                <a:srgbClr val="006A71"/>
              </a:buClr>
            </a:pPr>
            <a:r>
              <a:rPr lang="en-US" sz="1600" dirty="0" err="1"/>
              <a:t>Élimination</a:t>
            </a:r>
            <a:r>
              <a:rPr lang="en-US" sz="1600" dirty="0"/>
              <a:t> des </a:t>
            </a:r>
            <a:r>
              <a:rPr lang="en-US" sz="1600" dirty="0" err="1"/>
              <a:t>déchets</a:t>
            </a:r>
            <a:r>
              <a:rPr lang="en-US" sz="1600" dirty="0"/>
              <a:t> (</a:t>
            </a:r>
            <a:r>
              <a:rPr lang="en-US" sz="1600" dirty="0" err="1"/>
              <a:t>solides</a:t>
            </a:r>
            <a:r>
              <a:rPr lang="en-US" sz="1600" dirty="0"/>
              <a:t>, </a:t>
            </a:r>
            <a:r>
              <a:rPr lang="en-US" sz="1600" dirty="0" err="1"/>
              <a:t>liquides</a:t>
            </a:r>
            <a:r>
              <a:rPr lang="en-US" sz="1600" dirty="0"/>
              <a:t> et </a:t>
            </a:r>
            <a:r>
              <a:rPr lang="en-US" sz="1600" dirty="0" err="1"/>
              <a:t>dangereux</a:t>
            </a:r>
            <a:r>
              <a:rPr lang="en-US" sz="1600" dirty="0"/>
              <a:t>) </a:t>
            </a:r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5" name="Picture 8" descr="PA080020">
            <a:extLst>
              <a:ext uri="{FF2B5EF4-FFF2-40B4-BE49-F238E27FC236}">
                <a16:creationId xmlns:a16="http://schemas.microsoft.com/office/drawing/2014/main" id="{08429245-89E8-9146-9CED-2A6100DAF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3879" r="4547"/>
          <a:stretch>
            <a:fillRect/>
          </a:stretch>
        </p:blipFill>
        <p:spPr bwMode="auto">
          <a:xfrm>
            <a:off x="164528" y="1101436"/>
            <a:ext cx="1788776" cy="155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1" descr="https://phil.cdc.gov/PHIL_Images/22230/22230_lores.jpg">
            <a:extLst>
              <a:ext uri="{FF2B5EF4-FFF2-40B4-BE49-F238E27FC236}">
                <a16:creationId xmlns:a16="http://schemas.microsoft.com/office/drawing/2014/main" id="{F18D73BC-5211-EC4C-9B28-C7174E2E6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7" y="2736200"/>
            <a:ext cx="2214991" cy="147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20864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Fonctions</a:t>
            </a:r>
            <a:r>
              <a:rPr lang="en-US" dirty="0"/>
              <a:t> </a:t>
            </a:r>
            <a:r>
              <a:rPr lang="en-US" dirty="0" err="1"/>
              <a:t>liées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gestion du matériel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76518" y="900906"/>
            <a:ext cx="64276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Gestion des </a:t>
            </a:r>
            <a:r>
              <a:rPr lang="en-US" sz="1800" dirty="0" err="1"/>
              <a:t>biens</a:t>
            </a:r>
            <a:r>
              <a:rPr lang="en-US" sz="1800" dirty="0"/>
              <a:t> et </a:t>
            </a:r>
            <a:r>
              <a:rPr lang="en-US" sz="1800" dirty="0" err="1"/>
              <a:t>responsabilité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Planification </a:t>
            </a:r>
            <a:r>
              <a:rPr lang="en-US" sz="1800" dirty="0" err="1"/>
              <a:t>logistique</a:t>
            </a:r>
            <a:r>
              <a:rPr lang="en-US" sz="1800" dirty="0"/>
              <a:t> </a:t>
            </a:r>
            <a:r>
              <a:rPr lang="en-US" sz="1800" dirty="0" err="1"/>
              <a:t>lors</a:t>
            </a:r>
            <a:r>
              <a:rPr lang="en-US" sz="1800" dirty="0"/>
              <a:t> </a:t>
            </a:r>
            <a:r>
              <a:rPr lang="en-US" sz="1800" dirty="0" err="1"/>
              <a:t>d'interventions</a:t>
            </a:r>
            <a:r>
              <a:rPr lang="en-US" sz="1800" dirty="0"/>
              <a:t> </a:t>
            </a:r>
            <a:r>
              <a:rPr lang="en-US" sz="1800" dirty="0" err="1"/>
              <a:t>d'urgence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Acheter</a:t>
            </a:r>
            <a:r>
              <a:rPr lang="en-US" sz="1800" dirty="0"/>
              <a:t> et </a:t>
            </a:r>
            <a:r>
              <a:rPr lang="en-US" sz="1800" dirty="0" err="1"/>
              <a:t>gérer</a:t>
            </a:r>
            <a:r>
              <a:rPr lang="en-US" sz="1800" dirty="0"/>
              <a:t> les </a:t>
            </a:r>
            <a:r>
              <a:rPr lang="en-US" sz="1800" dirty="0" err="1"/>
              <a:t>fournitures</a:t>
            </a:r>
            <a:r>
              <a:rPr lang="en-US" sz="1800" dirty="0"/>
              <a:t> et les </a:t>
            </a:r>
            <a:r>
              <a:rPr lang="en-US" sz="1800" dirty="0" err="1"/>
              <a:t>équipements</a:t>
            </a:r>
            <a:r>
              <a:rPr lang="en-US" sz="1800" dirty="0"/>
              <a:t> de support aux </a:t>
            </a:r>
            <a:r>
              <a:rPr lang="en-US" sz="1800" dirty="0" err="1"/>
              <a:t>déploiements</a:t>
            </a:r>
            <a:r>
              <a:rPr lang="en-US" sz="1800" dirty="0"/>
              <a:t> </a:t>
            </a:r>
            <a:r>
              <a:rPr lang="en-US" sz="1800" dirty="0" err="1"/>
              <a:t>d'urgence</a:t>
            </a:r>
            <a:r>
              <a:rPr lang="en-US" sz="1800" dirty="0"/>
              <a:t>. 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EPI pour les </a:t>
            </a:r>
            <a:r>
              <a:rPr lang="en-US" sz="1800" dirty="0" err="1"/>
              <a:t>intervenants</a:t>
            </a:r>
            <a:r>
              <a:rPr lang="en-US" sz="1800" dirty="0"/>
              <a:t> et le personnel </a:t>
            </a:r>
            <a:r>
              <a:rPr lang="en-US" sz="1800" dirty="0" err="1"/>
              <a:t>médical</a:t>
            </a:r>
            <a:r>
              <a:rPr lang="en-US" sz="1800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Masques, </a:t>
            </a:r>
            <a:r>
              <a:rPr lang="en-US" sz="1800" dirty="0" err="1"/>
              <a:t>gants</a:t>
            </a:r>
            <a:r>
              <a:rPr lang="en-US" sz="1800" dirty="0"/>
              <a:t> et </a:t>
            </a:r>
            <a:r>
              <a:rPr lang="en-US" sz="1800" dirty="0" err="1"/>
              <a:t>produits</a:t>
            </a:r>
            <a:r>
              <a:rPr lang="en-US" sz="1800" dirty="0"/>
              <a:t> de </a:t>
            </a:r>
            <a:r>
              <a:rPr lang="en-US" sz="1800" dirty="0" err="1"/>
              <a:t>nettoyage</a:t>
            </a:r>
            <a:r>
              <a:rPr lang="en-US" sz="1800" dirty="0"/>
              <a:t> pour les installations </a:t>
            </a:r>
            <a:r>
              <a:rPr lang="en-US" sz="1800" dirty="0" err="1"/>
              <a:t>publiques</a:t>
            </a:r>
            <a:r>
              <a:rPr lang="en-US" sz="1800" dirty="0"/>
              <a:t>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Kits de </a:t>
            </a:r>
            <a:r>
              <a:rPr lang="en-US" sz="1800" dirty="0" err="1"/>
              <a:t>dépistage</a:t>
            </a:r>
            <a:r>
              <a:rPr lang="en-US" sz="1800" dirty="0"/>
              <a:t>, </a:t>
            </a:r>
            <a:r>
              <a:rPr lang="en-US" sz="1800" dirty="0" err="1"/>
              <a:t>écouvillons</a:t>
            </a:r>
            <a:r>
              <a:rPr lang="en-US" sz="1800" dirty="0"/>
              <a:t>, </a:t>
            </a:r>
            <a:r>
              <a:rPr lang="en-US" sz="1800" dirty="0" err="1"/>
              <a:t>désinfectant</a:t>
            </a:r>
            <a:r>
              <a:rPr lang="en-US" sz="1800" dirty="0"/>
              <a:t> pour les mains, serviettes </a:t>
            </a:r>
            <a:r>
              <a:rPr lang="en-US" sz="1800" dirty="0" err="1"/>
              <a:t>en</a:t>
            </a:r>
            <a:r>
              <a:rPr lang="en-US" sz="1800" dirty="0"/>
              <a:t> papier, </a:t>
            </a:r>
            <a:r>
              <a:rPr lang="en-US" sz="1800" dirty="0" err="1"/>
              <a:t>produits</a:t>
            </a:r>
            <a:r>
              <a:rPr lang="en-US" sz="1800" dirty="0"/>
              <a:t> de </a:t>
            </a:r>
            <a:r>
              <a:rPr lang="en-US" sz="1800" dirty="0" err="1"/>
              <a:t>nettoyage</a:t>
            </a:r>
            <a:r>
              <a:rPr lang="en-US" sz="1800" dirty="0"/>
              <a:t>, lunettes, blouses </a:t>
            </a:r>
            <a:r>
              <a:rPr lang="en-US" sz="1800" dirty="0" err="1"/>
              <a:t>chirurgicales</a:t>
            </a:r>
            <a:r>
              <a:rPr lang="en-US" sz="1800" dirty="0"/>
              <a:t>, </a:t>
            </a:r>
            <a:r>
              <a:rPr lang="en-US" sz="1800" dirty="0" err="1"/>
              <a:t>combinaisons</a:t>
            </a:r>
            <a:r>
              <a:rPr lang="en-US" sz="1800" dirty="0"/>
              <a:t> Tyvek, etc. 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800" dirty="0"/>
          </a:p>
        </p:txBody>
      </p:sp>
      <p:pic>
        <p:nvPicPr>
          <p:cNvPr id="5" name="Picture 7" descr="warehousing">
            <a:hlinkClick r:id="rId3"/>
            <a:extLst>
              <a:ext uri="{FF2B5EF4-FFF2-40B4-BE49-F238E27FC236}">
                <a16:creationId xmlns:a16="http://schemas.microsoft.com/office/drawing/2014/main" id="{EF069499-B20B-B14F-A232-751464E70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624" y="245976"/>
            <a:ext cx="1703294" cy="1624853"/>
          </a:xfrm>
          <a:prstGeom prst="rect">
            <a:avLst/>
          </a:prstGeom>
          <a:noFill/>
          <a:effectLst/>
        </p:spPr>
      </p:pic>
      <p:pic>
        <p:nvPicPr>
          <p:cNvPr id="6" name="Picture 9" descr="Dosimiter">
            <a:extLst>
              <a:ext uri="{FF2B5EF4-FFF2-40B4-BE49-F238E27FC236}">
                <a16:creationId xmlns:a16="http://schemas.microsoft.com/office/drawing/2014/main" id="{19F1F56C-A738-0E41-B2C1-C83131F03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6120" y="3943741"/>
            <a:ext cx="1168773" cy="81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ppe">
            <a:extLst>
              <a:ext uri="{FF2B5EF4-FFF2-40B4-BE49-F238E27FC236}">
                <a16:creationId xmlns:a16="http://schemas.microsoft.com/office/drawing/2014/main" id="{54C0540A-5607-2D46-94E8-DC2A1672B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8069" y="3721520"/>
            <a:ext cx="1793354" cy="104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White, Jackson-Usher, and Williams">
            <a:extLst>
              <a:ext uri="{FF2B5EF4-FFF2-40B4-BE49-F238E27FC236}">
                <a16:creationId xmlns:a16="http://schemas.microsoft.com/office/drawing/2014/main" id="{0E0B04F4-DBDE-D343-B157-73EF3E57E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33452" y="2080006"/>
            <a:ext cx="1882588" cy="143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48704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Fonctions</a:t>
            </a:r>
            <a:r>
              <a:rPr lang="en-US" dirty="0"/>
              <a:t> </a:t>
            </a:r>
            <a:r>
              <a:rPr lang="en-US" dirty="0" err="1"/>
              <a:t>liées</a:t>
            </a:r>
            <a:r>
              <a:rPr lang="en-US" dirty="0"/>
              <a:t> au transport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736898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 err="1"/>
              <a:t>Coordonner</a:t>
            </a:r>
            <a:r>
              <a:rPr lang="en-US" sz="1800" dirty="0"/>
              <a:t> le transport des </a:t>
            </a:r>
            <a:r>
              <a:rPr lang="en-US" sz="1800" dirty="0" err="1"/>
              <a:t>équipements</a:t>
            </a:r>
            <a:r>
              <a:rPr lang="en-US" sz="1800" dirty="0"/>
              <a:t> et du personnel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EPI, matériel </a:t>
            </a:r>
            <a:r>
              <a:rPr lang="en-US" sz="1800" dirty="0" err="1"/>
              <a:t>médical</a:t>
            </a:r>
            <a:r>
              <a:rPr lang="en-US" sz="1800" dirty="0"/>
              <a:t>, </a:t>
            </a:r>
            <a:r>
              <a:rPr lang="en-US" sz="1800" dirty="0" err="1"/>
              <a:t>hôpitaux</a:t>
            </a:r>
            <a:r>
              <a:rPr lang="en-US" sz="1800" dirty="0"/>
              <a:t> et </a:t>
            </a:r>
            <a:r>
              <a:rPr lang="en-US" sz="1800" dirty="0" err="1"/>
              <a:t>laboratoires</a:t>
            </a:r>
            <a:r>
              <a:rPr lang="en-US" sz="1800" dirty="0"/>
              <a:t> </a:t>
            </a:r>
            <a:r>
              <a:rPr lang="en-US" sz="1800" dirty="0" err="1"/>
              <a:t>temporaires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/>
              <a:t>Transport des patients </a:t>
            </a:r>
            <a:r>
              <a:rPr lang="en-US" sz="1800" dirty="0" err="1"/>
              <a:t>vers</a:t>
            </a:r>
            <a:r>
              <a:rPr lang="en-US" sz="1800" dirty="0"/>
              <a:t> les </a:t>
            </a:r>
            <a:r>
              <a:rPr lang="en-US" sz="1800" dirty="0" err="1"/>
              <a:t>hôpitaux</a:t>
            </a:r>
            <a:r>
              <a:rPr lang="en-US" sz="1800" dirty="0"/>
              <a:t>, mise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quarantaine</a:t>
            </a:r>
            <a:r>
              <a:rPr lang="en-US" sz="1800" dirty="0"/>
              <a:t>, </a:t>
            </a:r>
            <a:r>
              <a:rPr lang="en-US" sz="1800" dirty="0" err="1"/>
              <a:t>isolement</a:t>
            </a:r>
            <a:r>
              <a:rPr lang="en-US" sz="1800" dirty="0"/>
              <a:t>, etc.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Assurer la coordination des </a:t>
            </a:r>
            <a:r>
              <a:rPr lang="en-US" sz="1800" dirty="0" err="1"/>
              <a:t>déplacements</a:t>
            </a:r>
            <a:r>
              <a:rPr lang="en-US" sz="1800" dirty="0"/>
              <a:t> </a:t>
            </a:r>
            <a:r>
              <a:rPr lang="en-US" sz="1800" dirty="0" err="1"/>
              <a:t>d'urgence</a:t>
            </a:r>
            <a:r>
              <a:rPr lang="en-US" sz="1800" dirty="0"/>
              <a:t> 24/7/365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Coordonne</a:t>
            </a:r>
            <a:r>
              <a:rPr lang="en-US" sz="1800" dirty="0"/>
              <a:t> et assure le </a:t>
            </a:r>
            <a:r>
              <a:rPr lang="en-US" sz="1800" dirty="0" err="1"/>
              <a:t>suivi</a:t>
            </a:r>
            <a:r>
              <a:rPr lang="en-US" sz="1800" dirty="0"/>
              <a:t> des envois de </a:t>
            </a:r>
            <a:r>
              <a:rPr lang="en-US" sz="1800" dirty="0" err="1"/>
              <a:t>spécimens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de </a:t>
            </a:r>
            <a:r>
              <a:rPr lang="en-US" sz="1800" dirty="0" err="1"/>
              <a:t>fournitures</a:t>
            </a:r>
            <a:r>
              <a:rPr lang="en-US" sz="1800" dirty="0"/>
              <a:t> et </a:t>
            </a:r>
            <a:r>
              <a:rPr lang="en-US" sz="1800" dirty="0" err="1"/>
              <a:t>d'équipements</a:t>
            </a:r>
            <a:r>
              <a:rPr lang="en-US" sz="1800" dirty="0"/>
              <a:t>.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Kits de </a:t>
            </a:r>
            <a:r>
              <a:rPr lang="en-US" sz="1800" dirty="0" err="1"/>
              <a:t>dépistage</a:t>
            </a:r>
            <a:r>
              <a:rPr lang="en-US" sz="1800" dirty="0"/>
              <a:t> et </a:t>
            </a:r>
            <a:r>
              <a:rPr lang="en-US" sz="1800" dirty="0" err="1"/>
              <a:t>écouvillons</a:t>
            </a:r>
            <a:r>
              <a:rPr lang="en-US" sz="1800" dirty="0"/>
              <a:t> </a:t>
            </a:r>
            <a:r>
              <a:rPr lang="en-US" sz="1800" dirty="0" err="1"/>
              <a:t>utilisés</a:t>
            </a:r>
            <a:r>
              <a:rPr lang="en-US" sz="1800" dirty="0"/>
              <a:t> pour </a:t>
            </a:r>
            <a:r>
              <a:rPr lang="en-US" sz="1800" dirty="0" err="1"/>
              <a:t>l'analyse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Médicaments</a:t>
            </a:r>
            <a:r>
              <a:rPr lang="en-US" sz="1800" dirty="0"/>
              <a:t>, </a:t>
            </a:r>
            <a:r>
              <a:rPr lang="en-US" sz="1800" dirty="0" err="1"/>
              <a:t>vaccins</a:t>
            </a:r>
            <a:r>
              <a:rPr lang="en-US" sz="1800" dirty="0"/>
              <a:t>, etc.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Coordonne</a:t>
            </a:r>
            <a:r>
              <a:rPr lang="en-US" sz="1800" dirty="0"/>
              <a:t> les missions </a:t>
            </a:r>
            <a:r>
              <a:rPr lang="en-US" sz="1800" dirty="0" err="1"/>
              <a:t>d'évacuation</a:t>
            </a:r>
            <a:r>
              <a:rPr lang="en-US" sz="1800" dirty="0"/>
              <a:t> </a:t>
            </a:r>
            <a:r>
              <a:rPr lang="en-US" sz="1800" dirty="0" err="1"/>
              <a:t>médicale</a:t>
            </a:r>
            <a:endParaRPr lang="en-US" sz="1800" dirty="0"/>
          </a:p>
          <a:p>
            <a:pPr lvl="1">
              <a:buClr>
                <a:srgbClr val="006A71"/>
              </a:buClr>
            </a:pPr>
            <a:r>
              <a:rPr lang="en-US" sz="1800" dirty="0" err="1"/>
              <a:t>Évacuation</a:t>
            </a:r>
            <a:r>
              <a:rPr lang="en-US" sz="1800" dirty="0"/>
              <a:t> des populations </a:t>
            </a:r>
            <a:r>
              <a:rPr lang="en-US" sz="1800" dirty="0" err="1"/>
              <a:t>vulnérables</a:t>
            </a:r>
            <a:r>
              <a:rPr lang="en-US" sz="1800" dirty="0"/>
              <a:t> </a:t>
            </a:r>
          </a:p>
        </p:txBody>
      </p:sp>
      <p:pic>
        <p:nvPicPr>
          <p:cNvPr id="5" name="Picture 4" descr="\\cdc.gov\private\L112\dmz0\Personal\Pics\Haiti\HC PB120029.JPG">
            <a:extLst>
              <a:ext uri="{FF2B5EF4-FFF2-40B4-BE49-F238E27FC236}">
                <a16:creationId xmlns:a16="http://schemas.microsoft.com/office/drawing/2014/main" id="{C8135733-C188-0B46-9CB0-C98229E14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129" y="3048815"/>
            <a:ext cx="2366807" cy="1714341"/>
          </a:xfrm>
          <a:prstGeom prst="rect">
            <a:avLst/>
          </a:prstGeom>
          <a:noFill/>
        </p:spPr>
      </p:pic>
      <p:pic>
        <p:nvPicPr>
          <p:cNvPr id="6" name="Picture 2" descr="https://phil.cdc.gov/PHIL_Images/22739/22739_lores.jpg">
            <a:extLst>
              <a:ext uri="{FF2B5EF4-FFF2-40B4-BE49-F238E27FC236}">
                <a16:creationId xmlns:a16="http://schemas.microsoft.com/office/drawing/2014/main" id="{70D1F146-230A-084C-8412-7B39FD5EB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18" y="469609"/>
            <a:ext cx="1740399" cy="174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39568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Finances et 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Suivi</a:t>
            </a:r>
            <a:r>
              <a:rPr lang="en-US" dirty="0"/>
              <a:t> des </a:t>
            </a:r>
            <a:r>
              <a:rPr lang="en-US" dirty="0" err="1"/>
              <a:t>dépenses</a:t>
            </a:r>
            <a:r>
              <a:rPr lang="en-US" dirty="0"/>
              <a:t> et des </a:t>
            </a: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humaines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Gestion de la </a:t>
            </a:r>
            <a:r>
              <a:rPr lang="en-US" dirty="0" err="1"/>
              <a:t>trésorerie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 err="1"/>
              <a:t>Recrutement</a:t>
            </a:r>
            <a:r>
              <a:rPr lang="en-US" dirty="0"/>
              <a:t> </a:t>
            </a:r>
            <a:r>
              <a:rPr lang="en-US" dirty="0" err="1"/>
              <a:t>d'effectifs</a:t>
            </a:r>
            <a:r>
              <a:rPr lang="en-US" dirty="0"/>
              <a:t> </a:t>
            </a:r>
            <a:r>
              <a:rPr lang="en-US" dirty="0" err="1"/>
              <a:t>supplémentaires</a:t>
            </a:r>
            <a:endParaRPr lang="en-US" dirty="0"/>
          </a:p>
          <a:p>
            <a:pPr marL="230188" lvl="1" indent="-230188">
              <a:buClr>
                <a:srgbClr val="006A71"/>
              </a:buClr>
              <a:buFont typeface="Wingdings" panose="05000000000000000000" pitchFamily="2" charset="2"/>
              <a:buChar char="§"/>
            </a:pPr>
            <a:r>
              <a:rPr lang="en-US" dirty="0" err="1"/>
              <a:t>Préparation</a:t>
            </a:r>
            <a:r>
              <a:rPr lang="en-US" dirty="0"/>
              <a:t> et </a:t>
            </a:r>
            <a:r>
              <a:rPr lang="en-US" dirty="0" err="1"/>
              <a:t>suivi</a:t>
            </a:r>
            <a:r>
              <a:rPr lang="en-US" dirty="0"/>
              <a:t> des budgets</a:t>
            </a:r>
          </a:p>
          <a:p>
            <a:pPr lvl="1">
              <a:buClr>
                <a:srgbClr val="006A71"/>
              </a:buClr>
            </a:pPr>
            <a:r>
              <a:rPr lang="en-US" dirty="0" err="1"/>
              <a:t>Effectue</a:t>
            </a:r>
            <a:r>
              <a:rPr lang="en-US" dirty="0"/>
              <a:t> les </a:t>
            </a:r>
            <a:r>
              <a:rPr lang="en-US" dirty="0" err="1"/>
              <a:t>paiements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Fournit</a:t>
            </a:r>
            <a:r>
              <a:rPr lang="en-US" dirty="0"/>
              <a:t> des services </a:t>
            </a:r>
            <a:r>
              <a:rPr lang="en-US" dirty="0" err="1"/>
              <a:t>administratifs</a:t>
            </a:r>
            <a:endParaRPr lang="en-US" dirty="0"/>
          </a:p>
          <a:p>
            <a:pPr lvl="1">
              <a:buClr>
                <a:srgbClr val="006A71"/>
              </a:buClr>
            </a:pPr>
            <a:r>
              <a:rPr lang="en-US" dirty="0"/>
              <a:t>Tenue de </a:t>
            </a:r>
            <a:r>
              <a:rPr lang="en-US" dirty="0" err="1"/>
              <a:t>registres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42F91-FF10-4A42-AC50-E897B535FB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24942" y="2596029"/>
            <a:ext cx="2336800" cy="1752600"/>
          </a:xfrm>
          <a:prstGeom prst="rect">
            <a:avLst/>
          </a:prstGeom>
        </p:spPr>
      </p:pic>
      <p:pic>
        <p:nvPicPr>
          <p:cNvPr id="7" name="Picture 2" descr="https://phil.cdc.gov/PHIL_Images/23093/23093_lores.jpg">
            <a:extLst>
              <a:ext uri="{FF2B5EF4-FFF2-40B4-BE49-F238E27FC236}">
                <a16:creationId xmlns:a16="http://schemas.microsoft.com/office/drawing/2014/main" id="{5BBAD10F-9178-CB4E-98EA-8F52AB34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023" y="398929"/>
            <a:ext cx="2343987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E8923C-C894-2D41-B9F1-5BC426D7CD88}"/>
              </a:ext>
            </a:extLst>
          </p:cNvPr>
          <p:cNvSpPr txBox="1"/>
          <p:nvPr/>
        </p:nvSpPr>
        <p:spPr>
          <a:xfrm>
            <a:off x="4992876" y="4640729"/>
            <a:ext cx="2000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Photo: Claire Standley (2015)</a:t>
            </a:r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Recrutement</a:t>
            </a:r>
            <a:r>
              <a:rPr lang="en-US" dirty="0"/>
              <a:t> </a:t>
            </a:r>
            <a:r>
              <a:rPr lang="en-US" dirty="0" err="1"/>
              <a:t>d'effectifs</a:t>
            </a:r>
            <a:r>
              <a:rPr lang="en-US" dirty="0"/>
              <a:t> </a:t>
            </a:r>
            <a:r>
              <a:rPr lang="en-US" dirty="0" err="1"/>
              <a:t>supplémentaires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800" dirty="0"/>
              <a:t>Durant </a:t>
            </a:r>
            <a:r>
              <a:rPr lang="en-US" sz="1800" dirty="0" err="1"/>
              <a:t>une</a:t>
            </a:r>
            <a:r>
              <a:rPr lang="en-US" sz="1800" dirty="0"/>
              <a:t> intervention, du personnel </a:t>
            </a:r>
            <a:r>
              <a:rPr lang="en-US" sz="1800" dirty="0" err="1"/>
              <a:t>supplémentaire</a:t>
            </a:r>
            <a:r>
              <a:rPr lang="en-US" sz="1800" dirty="0"/>
              <a:t> </a:t>
            </a:r>
            <a:r>
              <a:rPr lang="en-US" sz="1800" dirty="0" err="1"/>
              <a:t>peut</a:t>
            </a:r>
            <a:r>
              <a:rPr lang="en-US" sz="1800" dirty="0"/>
              <a:t> </a:t>
            </a:r>
            <a:r>
              <a:rPr lang="en-US" sz="1800" dirty="0" err="1"/>
              <a:t>être</a:t>
            </a:r>
            <a:r>
              <a:rPr lang="en-US" sz="1800" dirty="0"/>
              <a:t> </a:t>
            </a:r>
            <a:r>
              <a:rPr lang="en-US" sz="1800" dirty="0" err="1"/>
              <a:t>nécessaire</a:t>
            </a:r>
            <a:r>
              <a:rPr lang="en-US" sz="1800" dirty="0"/>
              <a:t> pour </a:t>
            </a:r>
            <a:r>
              <a:rPr lang="en-US" sz="1800" dirty="0" err="1"/>
              <a:t>appuyer</a:t>
            </a:r>
            <a:r>
              <a:rPr lang="en-US" sz="1800" dirty="0"/>
              <a:t> les </a:t>
            </a:r>
            <a:r>
              <a:rPr lang="en-US" sz="1800" dirty="0" err="1"/>
              <a:t>fonctions</a:t>
            </a:r>
            <a:r>
              <a:rPr lang="en-US" sz="1800" dirty="0"/>
              <a:t>. Ce personnel "</a:t>
            </a:r>
            <a:r>
              <a:rPr lang="en-US" sz="1800" dirty="0" err="1"/>
              <a:t>d'appoint</a:t>
            </a:r>
            <a:r>
              <a:rPr lang="en-US" sz="1800" dirty="0"/>
              <a:t>" doit </a:t>
            </a:r>
            <a:r>
              <a:rPr lang="en-US" sz="1800" dirty="0" err="1"/>
              <a:t>avoir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formation </a:t>
            </a:r>
            <a:r>
              <a:rPr lang="en-US" sz="1800" dirty="0" err="1"/>
              <a:t>adéquate</a:t>
            </a:r>
            <a:r>
              <a:rPr lang="en-US" sz="1800" dirty="0"/>
              <a:t> pour </a:t>
            </a:r>
            <a:r>
              <a:rPr lang="en-US" sz="1800" dirty="0" err="1"/>
              <a:t>leurs</a:t>
            </a:r>
            <a:r>
              <a:rPr lang="en-US" sz="1800" dirty="0"/>
              <a:t> </a:t>
            </a:r>
            <a:r>
              <a:rPr lang="en-US" sz="1800" dirty="0" err="1"/>
              <a:t>postes</a:t>
            </a:r>
            <a:r>
              <a:rPr lang="en-US" sz="1800" dirty="0"/>
              <a:t>. La section Finances et Administration doit :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Organiser</a:t>
            </a:r>
            <a:r>
              <a:rPr lang="en-US" sz="1800" dirty="0"/>
              <a:t> des briefings et des formations sur le </a:t>
            </a:r>
            <a:r>
              <a:rPr lang="en-US" sz="1800" dirty="0" err="1"/>
              <a:t>déploiement</a:t>
            </a:r>
            <a:r>
              <a:rPr lang="en-US" sz="1800" dirty="0"/>
              <a:t> 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Gérer</a:t>
            </a:r>
            <a:r>
              <a:rPr lang="en-US" sz="1800" dirty="0"/>
              <a:t> les </a:t>
            </a:r>
            <a:r>
              <a:rPr lang="en-US" sz="1800" dirty="0" err="1"/>
              <a:t>listes</a:t>
            </a:r>
            <a:r>
              <a:rPr lang="en-US" sz="1800" dirty="0"/>
              <a:t> </a:t>
            </a:r>
            <a:r>
              <a:rPr lang="en-US" sz="1800" dirty="0" err="1"/>
              <a:t>d'utilisation</a:t>
            </a:r>
            <a:r>
              <a:rPr lang="en-US" sz="1800" dirty="0"/>
              <a:t> des </a:t>
            </a:r>
            <a:r>
              <a:rPr lang="en-US" sz="1800" dirty="0" err="1"/>
              <a:t>effectifs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Coordonner</a:t>
            </a:r>
            <a:r>
              <a:rPr lang="en-US" sz="1800" dirty="0"/>
              <a:t> les </a:t>
            </a:r>
            <a:r>
              <a:rPr lang="en-US" sz="1800" dirty="0" err="1"/>
              <a:t>besoins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personnel</a:t>
            </a:r>
            <a:br>
              <a:rPr lang="en-US" sz="1800" dirty="0"/>
            </a:br>
            <a:r>
              <a:rPr lang="en-US" sz="1800" dirty="0"/>
              <a:t>et les </a:t>
            </a:r>
            <a:r>
              <a:rPr lang="en-US" sz="1800" dirty="0" err="1"/>
              <a:t>listes</a:t>
            </a:r>
            <a:r>
              <a:rPr lang="en-US" sz="1800" dirty="0"/>
              <a:t> </a:t>
            </a:r>
            <a:r>
              <a:rPr lang="en-US" sz="1800" dirty="0" err="1"/>
              <a:t>d'attente</a:t>
            </a:r>
            <a:r>
              <a:rPr lang="en-US" sz="1800" dirty="0"/>
              <a:t> de </a:t>
            </a:r>
            <a:r>
              <a:rPr lang="en-US" sz="1800" dirty="0" err="1"/>
              <a:t>l'IMS</a:t>
            </a:r>
            <a:r>
              <a:rPr lang="en-US" sz="1800" dirty="0"/>
              <a:t>. 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Faire </a:t>
            </a:r>
            <a:r>
              <a:rPr lang="en-US" sz="1800" dirty="0" err="1"/>
              <a:t>correspondre</a:t>
            </a:r>
            <a:r>
              <a:rPr lang="en-US" sz="1800" dirty="0"/>
              <a:t> </a:t>
            </a:r>
            <a:r>
              <a:rPr lang="en-US" sz="1800" dirty="0" err="1"/>
              <a:t>l'expertise</a:t>
            </a:r>
            <a:r>
              <a:rPr lang="en-US" sz="1800" dirty="0"/>
              <a:t>/</a:t>
            </a:r>
            <a:r>
              <a:rPr lang="en-US" sz="1800" dirty="0" err="1"/>
              <a:t>expérience</a:t>
            </a:r>
            <a:br>
              <a:rPr lang="en-US" sz="1800" dirty="0"/>
            </a:br>
            <a:r>
              <a:rPr lang="en-US" sz="1800" dirty="0"/>
              <a:t>disponible </a:t>
            </a:r>
            <a:r>
              <a:rPr lang="en-US" sz="1800" dirty="0" err="1"/>
              <a:t>en</a:t>
            </a:r>
            <a:r>
              <a:rPr lang="en-US" sz="1800" dirty="0"/>
              <a:t> la matière avec les </a:t>
            </a:r>
            <a:r>
              <a:rPr lang="en-US" sz="1800" dirty="0" err="1"/>
              <a:t>postes</a:t>
            </a:r>
            <a:r>
              <a:rPr lang="en-US" sz="1800" dirty="0"/>
              <a:t> </a:t>
            </a:r>
            <a:r>
              <a:rPr lang="en-US" sz="1800" dirty="0" err="1"/>
              <a:t>requis</a:t>
            </a:r>
            <a:r>
              <a:rPr lang="en-US" sz="1800" dirty="0"/>
              <a:t>.</a:t>
            </a:r>
          </a:p>
          <a:p>
            <a:pPr>
              <a:buClr>
                <a:srgbClr val="006A71"/>
              </a:buClr>
            </a:pPr>
            <a:endParaRPr lang="en-US" sz="1200" dirty="0"/>
          </a:p>
        </p:txBody>
      </p:sp>
      <p:pic>
        <p:nvPicPr>
          <p:cNvPr id="5" name="Picture 2" descr="https://phil.cdc.gov/PHIL_Images/22459/22459_lores.jpg">
            <a:extLst>
              <a:ext uri="{FF2B5EF4-FFF2-40B4-BE49-F238E27FC236}">
                <a16:creationId xmlns:a16="http://schemas.microsoft.com/office/drawing/2014/main" id="{2DC5C520-2727-834F-8344-F221EC062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50" y="2571751"/>
            <a:ext cx="3298889" cy="219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80901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Recrutement</a:t>
            </a:r>
            <a:r>
              <a:rPr lang="en-US" dirty="0"/>
              <a:t> </a:t>
            </a:r>
            <a:r>
              <a:rPr lang="en-US" dirty="0" err="1"/>
              <a:t>d'effectifs</a:t>
            </a:r>
            <a:r>
              <a:rPr lang="en-US" dirty="0"/>
              <a:t> </a:t>
            </a:r>
            <a:r>
              <a:rPr lang="en-US" dirty="0" err="1"/>
              <a:t>supplémentaires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600" dirty="0"/>
              <a:t>Les </a:t>
            </a:r>
            <a:r>
              <a:rPr lang="en-US" sz="1600" dirty="0" err="1"/>
              <a:t>fonctions</a:t>
            </a:r>
            <a:r>
              <a:rPr lang="en-US" sz="1600" dirty="0"/>
              <a:t> </a:t>
            </a:r>
            <a:r>
              <a:rPr lang="en-US" sz="1600" dirty="0" err="1"/>
              <a:t>spécifiques</a:t>
            </a:r>
            <a:r>
              <a:rPr lang="en-US" sz="1600" dirty="0"/>
              <a:t> qui </a:t>
            </a:r>
            <a:r>
              <a:rPr lang="en-US" sz="1600" dirty="0" err="1"/>
              <a:t>peuvent</a:t>
            </a:r>
            <a:r>
              <a:rPr lang="en-US" sz="1600" dirty="0"/>
              <a:t> </a:t>
            </a:r>
            <a:r>
              <a:rPr lang="en-US" sz="1600" dirty="0" err="1"/>
              <a:t>nécessiter</a:t>
            </a:r>
            <a:r>
              <a:rPr lang="en-US" sz="1600" dirty="0"/>
              <a:t> du personnel </a:t>
            </a:r>
            <a:r>
              <a:rPr lang="en-US" sz="1600" dirty="0" err="1"/>
              <a:t>d'appoint</a:t>
            </a:r>
            <a:r>
              <a:rPr lang="en-US" sz="1600" dirty="0"/>
              <a:t> pendant </a:t>
            </a:r>
            <a:r>
              <a:rPr lang="en-US" sz="1600" dirty="0" err="1"/>
              <a:t>l'intervention</a:t>
            </a:r>
            <a:r>
              <a:rPr lang="en-US" sz="1600" dirty="0"/>
              <a:t> dans le cadre de la COVID-19 </a:t>
            </a:r>
            <a:r>
              <a:rPr lang="en-US" sz="1600" dirty="0" err="1"/>
              <a:t>sont</a:t>
            </a:r>
            <a:r>
              <a:rPr lang="en-US" sz="1600" dirty="0"/>
              <a:t> les </a:t>
            </a:r>
            <a:r>
              <a:rPr lang="en-US" sz="1600" dirty="0" err="1"/>
              <a:t>suivantes</a:t>
            </a:r>
            <a:r>
              <a:rPr lang="en-US" sz="1600" dirty="0"/>
              <a:t> :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Traçage</a:t>
            </a:r>
            <a:r>
              <a:rPr lang="en-US" sz="1600" dirty="0"/>
              <a:t> des contacts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Mobilisation</a:t>
            </a:r>
            <a:r>
              <a:rPr lang="en-US" sz="1600" dirty="0"/>
              <a:t> </a:t>
            </a:r>
            <a:r>
              <a:rPr lang="en-US" sz="1600" dirty="0" err="1"/>
              <a:t>sociale</a:t>
            </a:r>
            <a:endParaRPr lang="en-US" sz="1600" dirty="0"/>
          </a:p>
          <a:p>
            <a:pPr>
              <a:buClr>
                <a:srgbClr val="006A71"/>
              </a:buClr>
            </a:pPr>
            <a:r>
              <a:rPr lang="en-US" sz="1600" dirty="0" err="1"/>
              <a:t>Soutien</a:t>
            </a:r>
            <a:r>
              <a:rPr lang="en-US" sz="1600" dirty="0"/>
              <a:t> et </a:t>
            </a:r>
            <a:r>
              <a:rPr lang="en-US" sz="1600" dirty="0" err="1"/>
              <a:t>soins</a:t>
            </a:r>
            <a:r>
              <a:rPr lang="en-US" sz="1600" dirty="0"/>
              <a:t> aux </a:t>
            </a:r>
            <a:r>
              <a:rPr lang="en-US" sz="1600" dirty="0" err="1"/>
              <a:t>personnes</a:t>
            </a:r>
            <a:r>
              <a:rPr lang="en-US" sz="1600" dirty="0"/>
              <a:t> mises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quarantaine</a:t>
            </a:r>
            <a:r>
              <a:rPr lang="en-US" sz="1600" dirty="0"/>
              <a:t>/</a:t>
            </a:r>
            <a:r>
              <a:rPr lang="en-US" sz="1600" dirty="0" err="1"/>
              <a:t>isolées</a:t>
            </a:r>
            <a:endParaRPr lang="en-US" sz="1600" dirty="0"/>
          </a:p>
          <a:p>
            <a:pPr marL="0" indent="0">
              <a:buClr>
                <a:srgbClr val="006A71"/>
              </a:buClr>
              <a:buNone/>
            </a:pPr>
            <a:endParaRPr lang="en-US" sz="1600" dirty="0"/>
          </a:p>
          <a:p>
            <a:pPr marL="0" indent="0">
              <a:buClr>
                <a:srgbClr val="006A71"/>
              </a:buClr>
              <a:buNone/>
            </a:pPr>
            <a:r>
              <a:rPr lang="en-US" sz="1600" dirty="0"/>
              <a:t>Dans le </a:t>
            </a:r>
            <a:r>
              <a:rPr lang="en-US" sz="1600" dirty="0" err="1"/>
              <a:t>cas</a:t>
            </a:r>
            <a:r>
              <a:rPr lang="en-US" sz="1600" dirty="0"/>
              <a:t> de la </a:t>
            </a:r>
            <a:r>
              <a:rPr lang="en-US" sz="1600" dirty="0" err="1"/>
              <a:t>réponse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la COVID-19, des </a:t>
            </a:r>
            <a:r>
              <a:rPr lang="en-US" sz="1600" dirty="0" err="1"/>
              <a:t>considérations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 err="1"/>
              <a:t>supplémentaires</a:t>
            </a:r>
            <a:r>
              <a:rPr lang="en-US" sz="1600" dirty="0"/>
              <a:t> </a:t>
            </a:r>
            <a:r>
              <a:rPr lang="en-US" sz="1600" dirty="0" err="1"/>
              <a:t>sont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prendre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compte</a:t>
            </a:r>
            <a:r>
              <a:rPr lang="en-US" sz="1600" dirty="0"/>
              <a:t> : 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Adaptation des formations pour </a:t>
            </a:r>
            <a:r>
              <a:rPr lang="en-US" sz="1600" dirty="0" err="1"/>
              <a:t>tenir</a:t>
            </a:r>
            <a:r>
              <a:rPr lang="en-US" sz="1600" dirty="0"/>
              <a:t> </a:t>
            </a:r>
            <a:r>
              <a:rPr lang="en-US" sz="1600" dirty="0" err="1"/>
              <a:t>compte</a:t>
            </a:r>
            <a:r>
              <a:rPr lang="en-US" sz="1600" dirty="0"/>
              <a:t> de </a:t>
            </a:r>
            <a:r>
              <a:rPr lang="en-US" sz="1600" dirty="0" err="1"/>
              <a:t>l'apprentissage</a:t>
            </a:r>
            <a:r>
              <a:rPr lang="en-US" sz="1600" dirty="0"/>
              <a:t> </a:t>
            </a:r>
            <a:r>
              <a:rPr lang="en-US" sz="1600" dirty="0" err="1"/>
              <a:t>virtuel</a:t>
            </a:r>
            <a:br>
              <a:rPr lang="en-US" sz="1600" dirty="0"/>
            </a:br>
            <a:r>
              <a:rPr lang="en-US" sz="1600" dirty="0" err="1"/>
              <a:t>ou</a:t>
            </a:r>
            <a:r>
              <a:rPr lang="en-US" sz="1600" dirty="0"/>
              <a:t> </a:t>
            </a:r>
            <a:r>
              <a:rPr lang="en-US" sz="1600" dirty="0" err="1"/>
              <a:t>d'une</a:t>
            </a:r>
            <a:r>
              <a:rPr lang="en-US" sz="1600" dirty="0"/>
              <a:t> distance physique </a:t>
            </a:r>
            <a:r>
              <a:rPr lang="en-US" sz="1600" dirty="0" err="1"/>
              <a:t>appropriée</a:t>
            </a:r>
            <a:r>
              <a:rPr lang="en-US" sz="1600" dirty="0"/>
              <a:t>.</a:t>
            </a:r>
          </a:p>
          <a:p>
            <a:pPr>
              <a:buClr>
                <a:srgbClr val="006A71"/>
              </a:buClr>
            </a:pPr>
            <a:r>
              <a:rPr lang="en-US" sz="1600" dirty="0" err="1"/>
              <a:t>S'assurer</a:t>
            </a:r>
            <a:r>
              <a:rPr lang="en-US" sz="1600" dirty="0"/>
              <a:t> que tout le personnel et les </a:t>
            </a:r>
            <a:r>
              <a:rPr lang="en-US" sz="1600" dirty="0" err="1"/>
              <a:t>bénévoles</a:t>
            </a:r>
            <a:r>
              <a:rPr lang="en-US" sz="1600" dirty="0"/>
              <a:t> de </a:t>
            </a:r>
            <a:r>
              <a:rPr lang="en-US" sz="1600" dirty="0" err="1"/>
              <a:t>l'intervention</a:t>
            </a:r>
            <a:br>
              <a:rPr lang="en-US" sz="1600" dirty="0"/>
            </a:br>
            <a:r>
              <a:rPr lang="en-US" sz="1600" dirty="0" err="1"/>
              <a:t>sont</a:t>
            </a:r>
            <a:r>
              <a:rPr lang="en-US" sz="1600" dirty="0"/>
              <a:t> </a:t>
            </a:r>
            <a:r>
              <a:rPr lang="en-US" sz="1600" dirty="0" err="1"/>
              <a:t>formés</a:t>
            </a:r>
            <a:r>
              <a:rPr lang="en-US" sz="1600" dirty="0"/>
              <a:t> </a:t>
            </a:r>
            <a:r>
              <a:rPr lang="en-US" sz="1600" dirty="0" err="1"/>
              <a:t>à</a:t>
            </a:r>
            <a:r>
              <a:rPr lang="en-US" sz="1600" dirty="0"/>
              <a:t> </a:t>
            </a:r>
            <a:r>
              <a:rPr lang="en-US" sz="1600" dirty="0" err="1"/>
              <a:t>l'utilisation</a:t>
            </a:r>
            <a:r>
              <a:rPr lang="en-US" sz="1600" dirty="0"/>
              <a:t> des EPI </a:t>
            </a:r>
            <a:r>
              <a:rPr lang="en-US" sz="1600" dirty="0" err="1"/>
              <a:t>appropriés</a:t>
            </a:r>
            <a:r>
              <a:rPr lang="en-US" sz="1600" dirty="0"/>
              <a:t>,</a:t>
            </a:r>
            <a:br>
              <a:rPr lang="en-US" sz="1600" dirty="0"/>
            </a:br>
            <a:r>
              <a:rPr lang="en-US" sz="1600" dirty="0"/>
              <a:t>aux exigences de distance physique, etc..</a:t>
            </a:r>
          </a:p>
        </p:txBody>
      </p:sp>
      <p:pic>
        <p:nvPicPr>
          <p:cNvPr id="6" name="Picture 6" descr="https://phil.cdc.gov/PHIL_Images/20989/20989_lores.jpg">
            <a:extLst>
              <a:ext uri="{FF2B5EF4-FFF2-40B4-BE49-F238E27FC236}">
                <a16:creationId xmlns:a16="http://schemas.microsoft.com/office/drawing/2014/main" id="{AFDAE778-C07C-8C4F-B831-094EF53D6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30" y="1506191"/>
            <a:ext cx="1986001" cy="26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81742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Références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WHO (2015</a:t>
            </a:r>
            <a:r>
              <a:rPr lang="en-US" i="1" dirty="0"/>
              <a:t>) </a:t>
            </a:r>
            <a:r>
              <a:rPr lang="fr-FR" i="1" dirty="0"/>
              <a:t>Cadre pour un centre d’opérations d’urgence de santé publique</a:t>
            </a:r>
            <a:r>
              <a:rPr lang="fr-FR" dirty="0">
                <a:hlinkClick r:id="rId3"/>
              </a:rPr>
              <a:t> https://www.who.int/fr/publications/i/item/framework-for-a-public-health-emergency-operations-centre</a:t>
            </a:r>
            <a:r>
              <a:rPr lang="fr-FR" dirty="0"/>
              <a:t>.</a:t>
            </a:r>
            <a:br>
              <a:rPr lang="fr-FR" dirty="0"/>
            </a:br>
            <a:r>
              <a:rPr lang="fr-FR" dirty="0"/>
              <a:t> </a:t>
            </a:r>
          </a:p>
          <a:p>
            <a:pPr>
              <a:buClr>
                <a:srgbClr val="006A71"/>
              </a:buClr>
            </a:pPr>
            <a:r>
              <a:rPr lang="en-US" dirty="0"/>
              <a:t>WHO (n.d.) </a:t>
            </a:r>
            <a:r>
              <a:rPr lang="en-US" i="1" dirty="0"/>
              <a:t>WHO’s SGI Organizational Structure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Photos </a:t>
            </a:r>
            <a:r>
              <a:rPr lang="en-US" dirty="0" err="1"/>
              <a:t>extraites</a:t>
            </a:r>
            <a:r>
              <a:rPr lang="en-US" dirty="0"/>
              <a:t> du site </a:t>
            </a:r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phil.cdc.gov</a:t>
            </a:r>
            <a:r>
              <a:rPr lang="en-US" dirty="0"/>
              <a:t>, </a:t>
            </a:r>
            <a:r>
              <a:rPr lang="en-US" dirty="0" err="1"/>
              <a:t>sauf</a:t>
            </a:r>
            <a:r>
              <a:rPr lang="en-US" dirty="0"/>
              <a:t> mention contraire.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6505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Avantages</a:t>
            </a:r>
            <a:r>
              <a:rPr lang="en-US" dirty="0"/>
              <a:t> d'un </a:t>
            </a:r>
            <a:r>
              <a:rPr lang="en-US" dirty="0" err="1"/>
              <a:t>système</a:t>
            </a:r>
            <a:r>
              <a:rPr lang="en-US" dirty="0"/>
              <a:t> de gestion des incidents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 err="1"/>
              <a:t>Approche</a:t>
            </a:r>
            <a:r>
              <a:rPr lang="en-US" dirty="0"/>
              <a:t> </a:t>
            </a:r>
            <a:r>
              <a:rPr lang="en-US" dirty="0" err="1"/>
              <a:t>standardisée</a:t>
            </a:r>
            <a:r>
              <a:rPr lang="en-US" dirty="0"/>
              <a:t>, </a:t>
            </a:r>
            <a:r>
              <a:rPr lang="en-US" dirty="0" err="1"/>
              <a:t>évolutive</a:t>
            </a:r>
            <a:r>
              <a:rPr lang="en-US" dirty="0"/>
              <a:t> et flexible 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Coopération</a:t>
            </a:r>
            <a:r>
              <a:rPr lang="en-US" dirty="0"/>
              <a:t> et </a:t>
            </a:r>
            <a:r>
              <a:rPr lang="en-US" dirty="0" err="1"/>
              <a:t>interopérabilité</a:t>
            </a:r>
            <a:r>
              <a:rPr lang="en-US" dirty="0"/>
              <a:t> </a:t>
            </a:r>
            <a:r>
              <a:rPr lang="en-US" dirty="0" err="1"/>
              <a:t>renforcées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Coordination </a:t>
            </a:r>
            <a:r>
              <a:rPr lang="en-US" dirty="0" err="1"/>
              <a:t>efficace</a:t>
            </a:r>
            <a:r>
              <a:rPr lang="en-US" dirty="0"/>
              <a:t> des </a:t>
            </a:r>
            <a:r>
              <a:rPr lang="en-US" dirty="0" err="1"/>
              <a:t>ressources</a:t>
            </a:r>
            <a:r>
              <a:rPr lang="en-US" dirty="0"/>
              <a:t> 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Préparation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tous</a:t>
            </a:r>
            <a:r>
              <a:rPr lang="en-US" dirty="0"/>
              <a:t> les </a:t>
            </a:r>
            <a:r>
              <a:rPr lang="en-US" dirty="0" err="1"/>
              <a:t>risques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Intégration</a:t>
            </a:r>
            <a:r>
              <a:rPr lang="en-US" dirty="0"/>
              <a:t> </a:t>
            </a:r>
            <a:r>
              <a:rPr lang="en-US" dirty="0" err="1"/>
              <a:t>d'objectifs</a:t>
            </a:r>
            <a:r>
              <a:rPr lang="en-US" dirty="0"/>
              <a:t> </a:t>
            </a:r>
            <a:r>
              <a:rPr lang="en-US" dirty="0" err="1"/>
              <a:t>mesurables</a:t>
            </a:r>
            <a:r>
              <a:rPr lang="en-US" dirty="0"/>
              <a:t> et </a:t>
            </a:r>
            <a:r>
              <a:rPr lang="en-US" dirty="0" err="1"/>
              <a:t>réalisables</a:t>
            </a:r>
            <a:r>
              <a:rPr lang="en-US" dirty="0"/>
              <a:t> </a:t>
            </a:r>
          </a:p>
          <a:p>
            <a:pPr>
              <a:buClr>
                <a:srgbClr val="006A71"/>
              </a:buClr>
            </a:pPr>
            <a:r>
              <a:rPr lang="en-US" dirty="0"/>
              <a:t>Les incidents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gérés</a:t>
            </a:r>
            <a:r>
              <a:rPr lang="en-US" dirty="0"/>
              <a:t> au </a:t>
            </a:r>
            <a:r>
              <a:rPr lang="en-US" dirty="0" err="1"/>
              <a:t>niveau</a:t>
            </a:r>
            <a:r>
              <a:rPr lang="en-US" dirty="0"/>
              <a:t> </a:t>
            </a:r>
            <a:r>
              <a:rPr lang="en-US" dirty="0" err="1"/>
              <a:t>géographique</a:t>
            </a:r>
            <a:r>
              <a:rPr lang="en-US" dirty="0"/>
              <a:t>, </a:t>
            </a:r>
            <a:r>
              <a:rPr lang="en-US" dirty="0" err="1"/>
              <a:t>organisationnel</a:t>
            </a:r>
            <a:r>
              <a:rPr lang="en-US" dirty="0"/>
              <a:t> et </a:t>
            </a:r>
            <a:r>
              <a:rPr lang="en-US" dirty="0" err="1"/>
              <a:t>juridictionnel</a:t>
            </a:r>
            <a:r>
              <a:rPr lang="en-US" dirty="0"/>
              <a:t> le plus bas possible.</a:t>
            </a:r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 </a:t>
            </a:r>
            <a:r>
              <a:rPr lang="en-US" dirty="0" err="1"/>
              <a:t>utilise</a:t>
            </a:r>
            <a:r>
              <a:rPr lang="en-US" dirty="0"/>
              <a:t> le </a:t>
            </a:r>
            <a:r>
              <a:rPr lang="en-US" dirty="0" err="1"/>
              <a:t>système</a:t>
            </a:r>
            <a:r>
              <a:rPr lang="en-US" dirty="0"/>
              <a:t> de gestion des incidents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3200" dirty="0" err="1"/>
              <a:t>Départements</a:t>
            </a:r>
            <a:r>
              <a:rPr lang="en-US" sz="3200" dirty="0"/>
              <a:t> et </a:t>
            </a:r>
            <a:r>
              <a:rPr lang="en-US" sz="3200" dirty="0" err="1"/>
              <a:t>agences</a:t>
            </a:r>
            <a:r>
              <a:rPr lang="en-US" sz="3200" dirty="0"/>
              <a:t> </a:t>
            </a:r>
            <a:r>
              <a:rPr lang="en-US" sz="3200" dirty="0" err="1"/>
              <a:t>nationales</a:t>
            </a:r>
            <a:endParaRPr lang="en-US" sz="3200" dirty="0"/>
          </a:p>
          <a:p>
            <a:pPr>
              <a:buClr>
                <a:srgbClr val="006A71"/>
              </a:buClr>
            </a:pPr>
            <a:r>
              <a:rPr lang="en-US" sz="3200" dirty="0" err="1"/>
              <a:t>Agences</a:t>
            </a:r>
            <a:r>
              <a:rPr lang="en-US" sz="3200" dirty="0"/>
              <a:t> </a:t>
            </a:r>
            <a:r>
              <a:rPr lang="en-US" sz="3200" dirty="0" err="1"/>
              <a:t>infranationales</a:t>
            </a:r>
            <a:endParaRPr lang="en-US" sz="3200" dirty="0"/>
          </a:p>
          <a:p>
            <a:pPr>
              <a:buClr>
                <a:srgbClr val="006A71"/>
              </a:buClr>
            </a:pPr>
            <a:r>
              <a:rPr lang="en-US" sz="3200" dirty="0" err="1"/>
              <a:t>Intervenants</a:t>
            </a:r>
            <a:r>
              <a:rPr lang="en-US" sz="3200" dirty="0"/>
              <a:t> </a:t>
            </a:r>
            <a:r>
              <a:rPr lang="en-US" sz="3200" dirty="0" err="1"/>
              <a:t>locaux</a:t>
            </a:r>
            <a:endParaRPr lang="en-US" sz="3200" dirty="0"/>
          </a:p>
          <a:p>
            <a:pPr>
              <a:buClr>
                <a:srgbClr val="006A71"/>
              </a:buClr>
            </a:pPr>
            <a:r>
              <a:rPr lang="en-US" sz="3200" dirty="0" err="1"/>
              <a:t>Secteur</a:t>
            </a:r>
            <a:r>
              <a:rPr lang="en-US" sz="3200" dirty="0"/>
              <a:t> </a:t>
            </a:r>
            <a:r>
              <a:rPr lang="en-US" sz="3200" dirty="0" err="1"/>
              <a:t>privé</a:t>
            </a:r>
            <a:endParaRPr lang="en-US" sz="3200" dirty="0"/>
          </a:p>
        </p:txBody>
      </p:sp>
      <p:pic>
        <p:nvPicPr>
          <p:cNvPr id="5" name="Picture 2" descr="gallery03">
            <a:extLst>
              <a:ext uri="{FF2B5EF4-FFF2-40B4-BE49-F238E27FC236}">
                <a16:creationId xmlns:a16="http://schemas.microsoft.com/office/drawing/2014/main" id="{C1B0889B-7374-7D4D-9DF4-B9DE0AB22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9058" y="2096156"/>
            <a:ext cx="3556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Quand</a:t>
            </a:r>
            <a:r>
              <a:rPr lang="en-US" dirty="0"/>
              <a:t> la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publique</a:t>
            </a:r>
            <a:r>
              <a:rPr lang="en-US" dirty="0"/>
              <a:t> doit-</a:t>
            </a:r>
            <a:r>
              <a:rPr lang="en-US" dirty="0" err="1"/>
              <a:t>elle</a:t>
            </a:r>
            <a:r>
              <a:rPr lang="en-US" dirty="0"/>
              <a:t> faire usage</a:t>
            </a:r>
            <a:br>
              <a:rPr lang="en-US" dirty="0"/>
            </a:br>
            <a:r>
              <a:rPr lang="en-US" dirty="0"/>
              <a:t>du </a:t>
            </a:r>
            <a:r>
              <a:rPr lang="en-US" dirty="0" err="1"/>
              <a:t>système</a:t>
            </a:r>
            <a:r>
              <a:rPr lang="en-US" dirty="0"/>
              <a:t> de gestion des incidents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Épidémies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de maladies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transmissibles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: E. coli, Virus du Nil occidental,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Peste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, SRAS,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Hépatite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, Hantavirus, Nouveau Coronavirus (COVID-19)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Situations non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épidémiques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: 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Inondations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, interruption des services publics,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campagnes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de vaccination de masse (grippe,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hépatite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A),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événements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communautaires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rassemblements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de masse.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Services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médicaux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d'urgence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: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Événements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impliquant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des patients multiples et des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blessés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en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masse,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événements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D2C2C"/>
                </a:solidFill>
                <a:cs typeface="Calibri" panose="020F0502020204030204" pitchFamily="34" charset="0"/>
              </a:rPr>
              <a:t>traumatiques</a:t>
            </a: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</a:t>
            </a:r>
            <a:r>
              <a:rPr lang="en-US" dirty="0" err="1"/>
              <a:t>organisationelle</a:t>
            </a:r>
            <a:r>
              <a:rPr lang="en-US" dirty="0"/>
              <a:t> de </a:t>
            </a:r>
            <a:r>
              <a:rPr lang="en-US" dirty="0" err="1"/>
              <a:t>l'IMS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0738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La structure de base de </a:t>
            </a:r>
            <a:r>
              <a:rPr lang="en-US" dirty="0" err="1"/>
              <a:t>l'IMS</a:t>
            </a:r>
            <a:r>
              <a:rPr lang="en-US" dirty="0"/>
              <a:t> </a:t>
            </a:r>
            <a:r>
              <a:rPr lang="en-US" dirty="0" err="1"/>
              <a:t>comprend</a:t>
            </a:r>
            <a:r>
              <a:rPr lang="en-US" dirty="0"/>
              <a:t> un </a:t>
            </a:r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d'incident</a:t>
            </a:r>
            <a:r>
              <a:rPr lang="en-US" dirty="0"/>
              <a:t> (</a:t>
            </a:r>
            <a:r>
              <a:rPr lang="en-US" dirty="0" err="1"/>
              <a:t>également</a:t>
            </a:r>
            <a:r>
              <a:rPr lang="en-US" dirty="0"/>
              <a:t> </a:t>
            </a:r>
            <a:r>
              <a:rPr lang="en-US" dirty="0" err="1"/>
              <a:t>appelé</a:t>
            </a:r>
            <a:r>
              <a:rPr lang="en-US" dirty="0"/>
              <a:t> </a:t>
            </a:r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d'urgences</a:t>
            </a:r>
            <a:r>
              <a:rPr lang="en-US" dirty="0"/>
              <a:t>) et quatre sections </a:t>
            </a:r>
            <a:r>
              <a:rPr lang="en-US" dirty="0" err="1"/>
              <a:t>fonctionnelles</a:t>
            </a:r>
            <a:r>
              <a:rPr lang="en-US" dirty="0"/>
              <a:t>.</a:t>
            </a:r>
          </a:p>
          <a:p>
            <a:pPr>
              <a:buClr>
                <a:srgbClr val="006A71"/>
              </a:buClr>
            </a:pPr>
            <a:endParaRPr lang="en-US" sz="1400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 marL="0" indent="0">
              <a:buClr>
                <a:srgbClr val="006A71"/>
              </a:buClr>
              <a:buNone/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Cette</a:t>
            </a:r>
            <a:r>
              <a:rPr lang="en-US" dirty="0"/>
              <a:t> structure de base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conçue</a:t>
            </a:r>
            <a:r>
              <a:rPr lang="en-US" dirty="0"/>
              <a:t> pour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modulaire</a:t>
            </a:r>
            <a:r>
              <a:rPr lang="en-US" dirty="0"/>
              <a:t> : </a:t>
            </a:r>
            <a:r>
              <a:rPr lang="en-US" dirty="0" err="1"/>
              <a:t>elle</a:t>
            </a:r>
            <a:r>
              <a:rPr lang="en-US" dirty="0"/>
              <a:t>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étendue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réduite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fonction</a:t>
            </a:r>
            <a:r>
              <a:rPr lang="en-US" dirty="0"/>
              <a:t> de la taille, de la </a:t>
            </a:r>
            <a:r>
              <a:rPr lang="en-US" dirty="0" err="1"/>
              <a:t>portée</a:t>
            </a:r>
            <a:r>
              <a:rPr lang="en-US" dirty="0"/>
              <a:t> et des </a:t>
            </a:r>
            <a:r>
              <a:rPr lang="en-US" dirty="0" err="1"/>
              <a:t>besoins</a:t>
            </a:r>
            <a:r>
              <a:rPr lang="en-US" dirty="0"/>
              <a:t> de la </a:t>
            </a:r>
            <a:r>
              <a:rPr lang="en-US" dirty="0" err="1"/>
              <a:t>réponse</a:t>
            </a:r>
            <a:r>
              <a:rPr lang="en-US" dirty="0"/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53283F-9E9F-4849-8C4B-C1F434008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940" y="1519006"/>
            <a:ext cx="5902564" cy="210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de </a:t>
            </a:r>
            <a:r>
              <a:rPr lang="en-US" dirty="0" err="1"/>
              <a:t>l'IMS</a:t>
            </a:r>
            <a:r>
              <a:rPr lang="en-US" dirty="0"/>
              <a:t> </a:t>
            </a:r>
            <a:r>
              <a:rPr lang="en-US" sz="1600" dirty="0"/>
              <a:t>–  Version WHO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EA384D-515E-8640-8DC1-A46E282A5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042" y="984909"/>
            <a:ext cx="5513294" cy="3286927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F1E17501-01D5-8746-A879-AD6090C2F07A}"/>
              </a:ext>
            </a:extLst>
          </p:cNvPr>
          <p:cNvSpPr txBox="1"/>
          <p:nvPr/>
        </p:nvSpPr>
        <p:spPr>
          <a:xfrm>
            <a:off x="3354352" y="4301491"/>
            <a:ext cx="53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Adapté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la structure </a:t>
            </a:r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organisationnelle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WHO de </a:t>
            </a:r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l'IMS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http://origin.who.int/health-cluster/about/structure/SGI_structure.pdf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Accès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30 Avril 2020)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2875D05-E386-1D4D-B012-1CEBA6F22A80}"/>
              </a:ext>
            </a:extLst>
          </p:cNvPr>
          <p:cNvSpPr txBox="1"/>
          <p:nvPr/>
        </p:nvSpPr>
        <p:spPr>
          <a:xfrm>
            <a:off x="5292588" y="3671672"/>
            <a:ext cx="3718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Très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semblable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structure de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l'IMS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standard,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avec un accent plus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marqué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sur les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ressources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liées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santé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</a:t>
            </a:r>
            <a:r>
              <a:rPr lang="en-US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médecine</a:t>
            </a:r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 </a:t>
            </a:r>
            <a:r>
              <a:rPr lang="en-US" dirty="0" err="1"/>
              <a:t>d'encadrement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7017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800" dirty="0"/>
              <a:t>Supervise, </a:t>
            </a:r>
            <a:r>
              <a:rPr lang="en-US" sz="1800" dirty="0" err="1"/>
              <a:t>coordonne</a:t>
            </a:r>
            <a:r>
              <a:rPr lang="en-US" sz="1800" dirty="0"/>
              <a:t> et </a:t>
            </a:r>
            <a:r>
              <a:rPr lang="en-US" sz="1800" dirty="0" err="1"/>
              <a:t>veille</a:t>
            </a:r>
            <a:r>
              <a:rPr lang="en-US" sz="1800" dirty="0"/>
              <a:t> au bon </a:t>
            </a:r>
            <a:r>
              <a:rPr lang="en-US" sz="1800" dirty="0" err="1"/>
              <a:t>déroulement</a:t>
            </a:r>
            <a:r>
              <a:rPr lang="en-US" sz="1800" dirty="0"/>
              <a:t> de :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Fonctionnement</a:t>
            </a:r>
            <a:r>
              <a:rPr lang="en-US" sz="1800" dirty="0"/>
              <a:t> </a:t>
            </a:r>
            <a:r>
              <a:rPr lang="en-US" sz="1800" dirty="0" err="1"/>
              <a:t>général</a:t>
            </a:r>
            <a:r>
              <a:rPr lang="en-US" sz="1800" dirty="0"/>
              <a:t> du COU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Détails</a:t>
            </a:r>
            <a:r>
              <a:rPr lang="en-US" sz="1800" dirty="0"/>
              <a:t> de la </a:t>
            </a:r>
            <a:r>
              <a:rPr lang="en-US" sz="1800" dirty="0" err="1"/>
              <a:t>réponse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Partenaire</a:t>
            </a:r>
            <a:r>
              <a:rPr lang="en-US" sz="1800" dirty="0"/>
              <a:t> et </a:t>
            </a:r>
            <a:r>
              <a:rPr lang="en-US" sz="1800" dirty="0" err="1"/>
              <a:t>activités</a:t>
            </a:r>
            <a:r>
              <a:rPr lang="en-US" sz="1800" dirty="0"/>
              <a:t> de </a:t>
            </a:r>
            <a:r>
              <a:rPr lang="en-US" sz="1800" dirty="0" err="1"/>
              <a:t>réponse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/>
              <a:t>Rapport de situation </a:t>
            </a:r>
            <a:r>
              <a:rPr lang="en-US" sz="1800" dirty="0" err="1"/>
              <a:t>à</a:t>
            </a:r>
            <a:r>
              <a:rPr lang="en-US" sz="1800" dirty="0"/>
              <a:t> la </a:t>
            </a:r>
            <a:r>
              <a:rPr lang="en-US" sz="1800" dirty="0" err="1"/>
              <a:t>hiérarchie</a:t>
            </a:r>
            <a:r>
              <a:rPr lang="en-US" sz="1800" dirty="0"/>
              <a:t> supérieure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Communication avec le personnel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Mobilisation</a:t>
            </a:r>
            <a:r>
              <a:rPr lang="en-US" sz="1800" dirty="0"/>
              <a:t> des </a:t>
            </a:r>
            <a:r>
              <a:rPr lang="en-US" sz="1800" dirty="0" err="1"/>
              <a:t>ressources</a:t>
            </a:r>
            <a:endParaRPr lang="en-US" sz="1800" dirty="0"/>
          </a:p>
          <a:p>
            <a:pPr>
              <a:buClr>
                <a:srgbClr val="006A71"/>
              </a:buClr>
            </a:pPr>
            <a:r>
              <a:rPr lang="en-US" sz="1800" dirty="0" err="1"/>
              <a:t>Appui</a:t>
            </a:r>
            <a:r>
              <a:rPr lang="en-US" sz="1800" dirty="0"/>
              <a:t> des sections</a:t>
            </a:r>
          </a:p>
          <a:p>
            <a:pPr>
              <a:buClr>
                <a:srgbClr val="006A71"/>
              </a:buClr>
            </a:pPr>
            <a:r>
              <a:rPr lang="en-US" sz="1800" dirty="0" err="1"/>
              <a:t>Sécurité</a:t>
            </a:r>
            <a:r>
              <a:rPr lang="en-US" sz="1800" dirty="0"/>
              <a:t> des </a:t>
            </a:r>
            <a:r>
              <a:rPr lang="en-US" sz="1800" dirty="0" err="1"/>
              <a:t>intervenants</a:t>
            </a:r>
            <a:r>
              <a:rPr lang="en-US" sz="1800" dirty="0"/>
              <a:t>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Liaison avec les </a:t>
            </a:r>
            <a:r>
              <a:rPr lang="en-US" sz="1800" dirty="0" err="1"/>
              <a:t>agences</a:t>
            </a:r>
            <a:r>
              <a:rPr lang="en-US" sz="1800" dirty="0"/>
              <a:t> </a:t>
            </a:r>
            <a:r>
              <a:rPr lang="en-US" sz="1800" dirty="0" err="1"/>
              <a:t>d'assistance</a:t>
            </a:r>
            <a:r>
              <a:rPr lang="en-US" sz="1800" dirty="0"/>
              <a:t> et de </a:t>
            </a:r>
            <a:r>
              <a:rPr lang="en-US" sz="1800" dirty="0" err="1"/>
              <a:t>coopération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 </a:t>
            </a:r>
            <a:r>
              <a:rPr lang="en-US" dirty="0" err="1"/>
              <a:t>d'encadrement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28506" y="1023793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dirty="0"/>
              <a:t>Parmi les </a:t>
            </a:r>
            <a:r>
              <a:rPr lang="en-US" dirty="0" err="1"/>
              <a:t>postes</a:t>
            </a:r>
            <a:r>
              <a:rPr lang="en-US" dirty="0"/>
              <a:t> </a:t>
            </a:r>
            <a:r>
              <a:rPr lang="en-US" dirty="0" err="1"/>
              <a:t>spécifiques</a:t>
            </a:r>
            <a:r>
              <a:rPr lang="en-US" dirty="0"/>
              <a:t> du personnel </a:t>
            </a:r>
            <a:r>
              <a:rPr lang="en-US" dirty="0" err="1"/>
              <a:t>d'encadrement</a:t>
            </a:r>
            <a:r>
              <a:rPr lang="en-US" dirty="0"/>
              <a:t>, nous </a:t>
            </a:r>
            <a:r>
              <a:rPr lang="en-US" dirty="0" err="1"/>
              <a:t>retrouvons</a:t>
            </a:r>
            <a:r>
              <a:rPr lang="en-US" dirty="0"/>
              <a:t> : </a:t>
            </a:r>
          </a:p>
          <a:p>
            <a:pPr>
              <a:buClr>
                <a:srgbClr val="006A71"/>
              </a:buClr>
            </a:pPr>
            <a:r>
              <a:rPr lang="en-US" dirty="0" err="1"/>
              <a:t>Gestionnaire</a:t>
            </a:r>
            <a:r>
              <a:rPr lang="en-US" dirty="0"/>
              <a:t> </a:t>
            </a:r>
            <a:r>
              <a:rPr lang="en-US" dirty="0" err="1"/>
              <a:t>d'incident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 err="1"/>
              <a:t>Gestionnaire</a:t>
            </a:r>
            <a:r>
              <a:rPr lang="en-US" dirty="0"/>
              <a:t> des installations du COU</a:t>
            </a:r>
          </a:p>
          <a:p>
            <a:pPr>
              <a:buClr>
                <a:srgbClr val="006A71"/>
              </a:buClr>
            </a:pPr>
            <a:r>
              <a:rPr lang="en-US" dirty="0"/>
              <a:t>Agent de </a:t>
            </a:r>
            <a:r>
              <a:rPr lang="en-US" dirty="0" err="1"/>
              <a:t>sécurité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Agents de liaison</a:t>
            </a:r>
          </a:p>
          <a:p>
            <a:pPr>
              <a:buClr>
                <a:srgbClr val="006A71"/>
              </a:buClr>
            </a:pPr>
            <a:r>
              <a:rPr lang="en-US" dirty="0"/>
              <a:t>Agent de communication </a:t>
            </a:r>
            <a:r>
              <a:rPr lang="en-US" dirty="0" err="1"/>
              <a:t>publique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3802</TotalTime>
  <Words>2095</Words>
  <Application>Microsoft Office PowerPoint</Application>
  <PresentationFormat>On-screen Show (16:9)</PresentationFormat>
  <Paragraphs>223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Courier New</vt:lpstr>
      <vt:lpstr>Myriad Web Pro</vt:lpstr>
      <vt:lpstr>Calibri</vt:lpstr>
      <vt:lpstr>Wingdings</vt:lpstr>
      <vt:lpstr>Master</vt:lpstr>
      <vt:lpstr>Introduction aux Systèmes de gestion des incidents (SGI, ou IMS en anglais)</vt:lpstr>
      <vt:lpstr>Système de gestion des incidents (IMS)</vt:lpstr>
      <vt:lpstr>Avantages d'un système de gestion des incidents</vt:lpstr>
      <vt:lpstr>Qui utilise le système de gestion des incidents ?</vt:lpstr>
      <vt:lpstr>Quand la santé publique doit-elle faire usage du système de gestion des incidents ?</vt:lpstr>
      <vt:lpstr>Structure organisationelle de l'IMS</vt:lpstr>
      <vt:lpstr>Structure de l'IMS –  Version WHO</vt:lpstr>
      <vt:lpstr>Personnel d'encadrement</vt:lpstr>
      <vt:lpstr>Personnel d'encadrement</vt:lpstr>
      <vt:lpstr>Gestionnaire d'incident (GI)</vt:lpstr>
      <vt:lpstr>Gestionnaire des installations du COU</vt:lpstr>
      <vt:lpstr>Agent de communication publique</vt:lpstr>
      <vt:lpstr>Agent de sécurité</vt:lpstr>
      <vt:lpstr>Agents de liaison</vt:lpstr>
      <vt:lpstr>Section des opérations</vt:lpstr>
      <vt:lpstr>Épidémiologie</vt:lpstr>
      <vt:lpstr>Laboratoire de santé publique </vt:lpstr>
      <vt:lpstr>Communauté d'atténuation</vt:lpstr>
      <vt:lpstr>Section planification</vt:lpstr>
      <vt:lpstr>Plans d'intervention en cas d'incident</vt:lpstr>
      <vt:lpstr>Rapport après action</vt:lpstr>
      <vt:lpstr>Section logistique</vt:lpstr>
      <vt:lpstr>Fonctions liées à la gestion du matériel</vt:lpstr>
      <vt:lpstr>Fonctions liées au transport</vt:lpstr>
      <vt:lpstr>Section Finances et Administration</vt:lpstr>
      <vt:lpstr>Recrutement d'effectifs supplémentaires</vt:lpstr>
      <vt:lpstr>Recrutement d'effectifs supplémentaires</vt:lpstr>
      <vt:lpstr>Références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Claire Standley</cp:lastModifiedBy>
  <cp:revision>264</cp:revision>
  <dcterms:created xsi:type="dcterms:W3CDTF">2011-03-17T17:43:16Z</dcterms:created>
  <dcterms:modified xsi:type="dcterms:W3CDTF">2021-12-25T13:24:38Z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