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1"/>
  </p:sldMasterIdLst>
  <p:notesMasterIdLst>
    <p:notesMasterId r:id="rId31"/>
  </p:notesMasterIdLst>
  <p:sldIdLst>
    <p:sldId id="257" r:id="rId2"/>
    <p:sldId id="258" r:id="rId3"/>
    <p:sldId id="281" r:id="rId4"/>
    <p:sldId id="282" r:id="rId5"/>
    <p:sldId id="283" r:id="rId6"/>
    <p:sldId id="284" r:id="rId7"/>
    <p:sldId id="285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305" r:id="rId16"/>
    <p:sldId id="297" r:id="rId17"/>
    <p:sldId id="298" r:id="rId18"/>
    <p:sldId id="299" r:id="rId19"/>
    <p:sldId id="300" r:id="rId20"/>
    <p:sldId id="301" r:id="rId21"/>
    <p:sldId id="303" r:id="rId22"/>
    <p:sldId id="306" r:id="rId23"/>
    <p:sldId id="307" r:id="rId24"/>
    <p:sldId id="308" r:id="rId25"/>
    <p:sldId id="304" r:id="rId26"/>
    <p:sldId id="309" r:id="rId27"/>
    <p:sldId id="311" r:id="rId28"/>
    <p:sldId id="310" r:id="rId29"/>
    <p:sldId id="273" r:id="rId30"/>
  </p:sldIdLst>
  <p:sldSz cx="9144000" cy="5143500" type="screen16x9"/>
  <p:notesSz cx="7315200" cy="96012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Myriad Web Pro" panose="020B0503030403020204" pitchFamily="34" charset="77"/>
      <p:regular r:id="rId36"/>
      <p:bold r:id="rId37"/>
      <p:italic r:id="rId3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C2C"/>
    <a:srgbClr val="F0A82C"/>
    <a:srgbClr val="2D2D2D"/>
    <a:srgbClr val="006A71"/>
    <a:srgbClr val="FBAB18"/>
    <a:srgbClr val="E6E6E6"/>
    <a:srgbClr val="FFFFFF"/>
    <a:srgbClr val="292B6E"/>
    <a:srgbClr val="B01519"/>
    <a:srgbClr val="55BF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95" autoAdjust="0"/>
    <p:restoredTop sz="75851" autoAdjust="0"/>
  </p:normalViewPr>
  <p:slideViewPr>
    <p:cSldViewPr snapToGrid="0">
      <p:cViewPr varScale="1">
        <p:scale>
          <a:sx n="111" d="100"/>
          <a:sy n="111" d="100"/>
        </p:scale>
        <p:origin x="2008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2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8/7/21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Web Pro" panose="020B05030304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F084AA2-EDF3-41B6-9BD5-4D1331E35CE7}" type="slidenum">
              <a:rPr lang="en-US" altLang="en-US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512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6636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55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705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6234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851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788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260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6901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214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858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77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886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117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3550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8670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2730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9559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0423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7322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9964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14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53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44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247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768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83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73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023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jpeg"/><Relationship Id="rId7" Type="http://schemas.openxmlformats.org/officeDocument/2006/relationships/image" Target="../media/image4.png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g"/><Relationship Id="rId5" Type="http://schemas.openxmlformats.org/officeDocument/2006/relationships/image" Target="../media/image2.emf"/><Relationship Id="rId4" Type="http://schemas.openxmlformats.org/officeDocument/2006/relationships/image" Target="../media/image9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jpeg"/><Relationship Id="rId7" Type="http://schemas.openxmlformats.org/officeDocument/2006/relationships/image" Target="../media/image4.png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F35E44-72CB-4AFA-8DA6-C89EBC957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210658" y="966372"/>
            <a:ext cx="3684774" cy="347584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314325" y="0"/>
            <a:ext cx="8829676" cy="89557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522515" y="9097"/>
            <a:ext cx="8621486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522515" y="1026256"/>
            <a:ext cx="7617144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rgbClr val="2D2D2D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462555" y="1890634"/>
            <a:ext cx="7617144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rgbClr val="2D2D2D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EDCE1-A912-48DB-9E58-051F8752A375}"/>
              </a:ext>
            </a:extLst>
          </p:cNvPr>
          <p:cNvSpPr txBox="1"/>
          <p:nvPr userDrawn="1"/>
        </p:nvSpPr>
        <p:spPr>
          <a:xfrm>
            <a:off x="4962089" y="4510542"/>
            <a:ext cx="4181912" cy="400110"/>
          </a:xfrm>
          <a:prstGeom prst="rect">
            <a:avLst/>
          </a:prstGeom>
          <a:solidFill>
            <a:srgbClr val="FBAB18"/>
          </a:solidFill>
        </p:spPr>
        <p:txBody>
          <a:bodyPr wrap="square" rtlCol="0">
            <a:spAutoFit/>
          </a:bodyPr>
          <a:lstStyle/>
          <a:p>
            <a:pPr marL="28575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2D2D2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cdc.gov/coronavirus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900023D-2373-43F5-A4AA-FD7F91255A55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5925BE-9EF0-43F9-9D78-64BD587500CA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245E9D-1A1B-4F74-AD8C-354693087FC0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3DBF44DF-C178-5F4C-A407-FE219EFA9FFF}"/>
              </a:ext>
            </a:extLst>
          </p:cNvPr>
          <p:cNvSpPr/>
          <p:nvPr userDrawn="1"/>
        </p:nvSpPr>
        <p:spPr>
          <a:xfrm>
            <a:off x="495300" y="4702175"/>
            <a:ext cx="4457700" cy="35285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The mark “CDC” is owned by the US Dept. of Health and Human Services and is used with permission.</a:t>
            </a:r>
          </a:p>
          <a:p>
            <a:r>
              <a:rPr lang="en-US" sz="800" dirty="0">
                <a:solidFill>
                  <a:srgbClr val="2D2D2D"/>
                </a:solidFill>
                <a:latin typeface="Calibri" panose="020F0502020204030204" pitchFamily="34" charset="0"/>
              </a:rPr>
              <a:t>Use of this logo is not an endorsement by HHS or CDC of any particular product, service, or enterprise.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9B117C8-7284-8C4A-833D-CDF86C0DA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8071" y="3752495"/>
            <a:ext cx="2202419" cy="779487"/>
          </a:xfrm>
          <a:prstGeom prst="roundRect">
            <a:avLst>
              <a:gd name="adj" fmla="val 20191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BEF7FB2-7628-A141-B9F7-8915F8FEB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30" y="3832697"/>
            <a:ext cx="869535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2A43ECC-BBFF-4967-9F45-5667FFC0E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543820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11C11F2-C2A9-3847-8AFE-9499CF5AD3B9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7663C5E9-BFC7-7A40-8AF9-1196BB4600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BF7FC05-A2C8-EA40-83E3-05C20E1EB61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B0A619-F6AA-4053-9D4A-55C4BC7B004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55BF8B"/>
              </a:gs>
              <a:gs pos="96000">
                <a:srgbClr val="145E71"/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685801" y="9097"/>
            <a:ext cx="8458200" cy="86683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ts val="3000"/>
              </a:lnSpc>
              <a:defRPr sz="28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/>
          <p:cNvSpPr>
            <a:spLocks noGrp="1"/>
          </p:cNvSpPr>
          <p:nvPr userDrawn="1">
            <p:ph type="subTitle" idx="1"/>
          </p:nvPr>
        </p:nvSpPr>
        <p:spPr>
          <a:xfrm>
            <a:off x="685801" y="1061976"/>
            <a:ext cx="7453858" cy="3429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1" baseline="0">
                <a:solidFill>
                  <a:schemeClr val="tx2"/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 userDrawn="1">
            <p:ph type="body" sz="quarter" idx="10"/>
          </p:nvPr>
        </p:nvSpPr>
        <p:spPr>
          <a:xfrm>
            <a:off x="685801" y="1890634"/>
            <a:ext cx="7393898" cy="77948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000"/>
              </a:lnSpc>
              <a:buNone/>
              <a:defRPr sz="18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3D0F8F-59A2-423C-A3F9-4CCC5E04EB88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32F05D3-C03C-45E4-9FA9-D106B2E80059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6CBDE1-9FE4-4D39-8D29-C02C77614B0D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0AA01CD-4DFD-7548-898E-874A5779B169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A picture containing food&#10;&#10;Description automatically generated">
            <a:extLst>
              <a:ext uri="{FF2B5EF4-FFF2-40B4-BE49-F238E27FC236}">
                <a16:creationId xmlns:a16="http://schemas.microsoft.com/office/drawing/2014/main" id="{2B46E884-5025-E545-828F-FCDF0B8463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2" name="Rectangle 20"/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57200" y="205979"/>
            <a:ext cx="8229600" cy="689591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5" name="Text Placeholder 7"/>
          <p:cNvSpPr>
            <a:spLocks noGrp="1"/>
          </p:cNvSpPr>
          <p:nvPr userDrawn="1"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8" indent="-230188">
              <a:buClr>
                <a:srgbClr val="005DAA"/>
              </a:buClr>
              <a:buFont typeface="Wingdings" panose="05000000000000000000" pitchFamily="2" charset="2"/>
              <a:buChar char="§"/>
              <a:defRPr sz="2000">
                <a:solidFill>
                  <a:srgbClr val="2D2D2D"/>
                </a:solidFill>
              </a:defRPr>
            </a:lvl1pPr>
            <a:lvl2pPr>
              <a:buClr>
                <a:srgbClr val="532E63"/>
              </a:buClr>
              <a:defRPr sz="2000">
                <a:solidFill>
                  <a:srgbClr val="2D2D2D"/>
                </a:solidFill>
              </a:defRPr>
            </a:lvl2pPr>
            <a:lvl3pPr>
              <a:buClr>
                <a:srgbClr val="9A3B26"/>
              </a:buClr>
              <a:defRPr sz="20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56BCB5-3FA6-46A4-BD0C-A091D9F1922D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5B91796-8B0E-4339-853E-86194B92F336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4E0A8E-0F30-4F8C-A535-BEEA20A4E70F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900402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4F6806F-A835-6946-B792-5546D32EB697}"/>
              </a:ext>
            </a:extLst>
          </p:cNvPr>
          <p:cNvSpPr/>
          <p:nvPr userDrawn="1"/>
        </p:nvSpPr>
        <p:spPr>
          <a:xfrm>
            <a:off x="150416" y="4424667"/>
            <a:ext cx="1404530" cy="497096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6" descr="A picture containing food&#10;&#10;Description automatically generated">
            <a:extLst>
              <a:ext uri="{FF2B5EF4-FFF2-40B4-BE49-F238E27FC236}">
                <a16:creationId xmlns:a16="http://schemas.microsoft.com/office/drawing/2014/main" id="{D0347CD0-5AC0-0B49-A78C-51F09E7B3E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887" y="4493208"/>
            <a:ext cx="510990" cy="36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5104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TA SLIDE 2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3000"/>
              </a:lnSpc>
              <a:defRPr sz="2800" b="1" baseline="0">
                <a:solidFill>
                  <a:srgbClr val="006A7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 userDrawn="1">
            <p:ph idx="10"/>
          </p:nvPr>
        </p:nvSpPr>
        <p:spPr>
          <a:xfrm>
            <a:off x="4807131" y="1200151"/>
            <a:ext cx="3879669" cy="314325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541900"/>
              </a:buClr>
              <a:buSzPct val="70000"/>
              <a:buFont typeface="Wingdings" panose="05000000000000000000" pitchFamily="2" charset="2"/>
              <a:buChar char="§"/>
              <a:defRPr sz="2400" b="1" baseline="0">
                <a:solidFill>
                  <a:srgbClr val="000000"/>
                </a:solidFill>
                <a:latin typeface="Calibri" pitchFamily="34" charset="0"/>
              </a:defRPr>
            </a:lvl1pPr>
            <a:lvl2pPr marL="742950" indent="-285750">
              <a:buClr>
                <a:srgbClr val="005984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accent4">
                    <a:lumMod val="75000"/>
                  </a:schemeClr>
                </a:solidFill>
              </a:defRPr>
            </a:lvl2pPr>
            <a:lvl3pPr>
              <a:buClrTx/>
              <a:buSzPct val="100000"/>
              <a:buFont typeface="Arial" pitchFamily="34" charset="0"/>
              <a:buChar char="•"/>
              <a:defRPr sz="1800">
                <a:solidFill>
                  <a:schemeClr val="accent4">
                    <a:lumMod val="75000"/>
                  </a:schemeClr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2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416945D-7463-43F9-B460-2CF43DA200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82666" y="5045515"/>
            <a:ext cx="603083" cy="91188"/>
          </a:xfrm>
          <a:prstGeom prst="rect">
            <a:avLst/>
          </a:prstGeom>
          <a:solidFill>
            <a:srgbClr val="B01519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D9C951-7795-4013-A98F-41CA15626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77884" y="5045515"/>
            <a:ext cx="603083" cy="91188"/>
          </a:xfrm>
          <a:prstGeom prst="rect">
            <a:avLst/>
          </a:prstGeom>
          <a:solidFill>
            <a:srgbClr val="FBAB18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138E91-A144-4218-9895-5E4D3582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80966" y="5045515"/>
            <a:ext cx="603574" cy="91188"/>
          </a:xfrm>
          <a:prstGeom prst="rect">
            <a:avLst/>
          </a:prstGeom>
          <a:solidFill>
            <a:srgbClr val="292B6E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E6B6-BDAE-40A5-9E22-D7B6320CBA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870697" y="5045515"/>
            <a:ext cx="1273303" cy="91188"/>
          </a:xfrm>
          <a:prstGeom prst="rect">
            <a:avLst/>
          </a:prstGeom>
          <a:solidFill>
            <a:srgbClr val="4656A6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E71CFAF4-5909-4817-B92D-CE4D29DFF7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45515"/>
            <a:ext cx="5679249" cy="91188"/>
          </a:xfrm>
          <a:prstGeom prst="rect">
            <a:avLst/>
          </a:prstGeom>
          <a:solidFill>
            <a:srgbClr val="17468F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E6DC0A-1388-4428-BA38-59223C425A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481058" y="5045515"/>
            <a:ext cx="603083" cy="91188"/>
          </a:xfrm>
          <a:prstGeom prst="rect">
            <a:avLst/>
          </a:prstGeom>
          <a:solidFill>
            <a:srgbClr val="55BF8B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en-US" sz="1667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18103-E3F0-462E-A0BE-161EC7EA9C7C}"/>
              </a:ext>
            </a:extLst>
          </p:cNvPr>
          <p:cNvGrpSpPr/>
          <p:nvPr userDrawn="1"/>
        </p:nvGrpSpPr>
        <p:grpSpPr>
          <a:xfrm>
            <a:off x="0" y="1"/>
            <a:ext cx="267157" cy="895570"/>
            <a:chOff x="2721769" y="2050256"/>
            <a:chExt cx="442912" cy="14696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2A256B-3279-4135-9C44-56940C3F4D28}"/>
                </a:ext>
              </a:extLst>
            </p:cNvPr>
            <p:cNvSpPr/>
            <p:nvPr userDrawn="1"/>
          </p:nvSpPr>
          <p:spPr>
            <a:xfrm>
              <a:off x="2721769" y="2050256"/>
              <a:ext cx="442912" cy="1335882"/>
            </a:xfrm>
            <a:prstGeom prst="rect">
              <a:avLst/>
            </a:prstGeom>
            <a:solidFill>
              <a:srgbClr val="2D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D7CDBA5-E900-4510-9676-E670A0189CF4}"/>
                </a:ext>
              </a:extLst>
            </p:cNvPr>
            <p:cNvSpPr/>
            <p:nvPr userDrawn="1"/>
          </p:nvSpPr>
          <p:spPr>
            <a:xfrm>
              <a:off x="2721769" y="3386138"/>
              <a:ext cx="442912" cy="133778"/>
            </a:xfrm>
            <a:prstGeom prst="rect">
              <a:avLst/>
            </a:prstGeom>
            <a:solidFill>
              <a:srgbClr val="F0A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838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7B95EA-D628-764A-8598-15EB5974EFE9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89E2E508-321D-1743-A9F5-A61ABF504F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3F047D-97EC-F244-A788-8168CE1F9C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960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or_background">
    <p:bg>
      <p:bgPr>
        <a:solidFill>
          <a:srgbClr val="006A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1EDB832-85DB-47C2-990D-C76F1161C2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7069" y="506186"/>
            <a:ext cx="4484352" cy="4346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3" y="2441363"/>
            <a:ext cx="8294913" cy="871538"/>
          </a:xfrm>
          <a:prstGeom prst="rect">
            <a:avLst/>
          </a:prstGeom>
        </p:spPr>
        <p:txBody>
          <a:bodyPr anchor="b"/>
          <a:lstStyle>
            <a:lvl1pPr algn="l">
              <a:defRPr sz="3600" b="1" baseline="0">
                <a:solidFill>
                  <a:schemeClr val="bg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79613" y="3516736"/>
            <a:ext cx="7772400" cy="42624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ts val="2200"/>
              </a:lnSpc>
              <a:buNone/>
              <a:defRPr sz="2000" baseline="0">
                <a:solidFill>
                  <a:schemeClr val="bg2"/>
                </a:solidFill>
                <a:latin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4DF3BEA-8897-EC4C-8F9A-78BF8F00B045}"/>
              </a:ext>
            </a:extLst>
          </p:cNvPr>
          <p:cNvSpPr/>
          <p:nvPr userDrawn="1"/>
        </p:nvSpPr>
        <p:spPr>
          <a:xfrm>
            <a:off x="417949" y="4030406"/>
            <a:ext cx="2036355" cy="720713"/>
          </a:xfrm>
          <a:prstGeom prst="roundRect">
            <a:avLst>
              <a:gd name="adj" fmla="val 2019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:a16="http://schemas.microsoft.com/office/drawing/2014/main" id="{5653F20D-6A5E-8A4B-B207-6524F37374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0" b="19294"/>
          <a:stretch/>
        </p:blipFill>
        <p:spPr>
          <a:xfrm>
            <a:off x="2912518" y="4030406"/>
            <a:ext cx="996875" cy="6020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11042F-5ABF-DD45-BD61-370D0E37BF8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18" y="4646083"/>
            <a:ext cx="1032012" cy="14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05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40"/>
          <a:stretch/>
        </p:blipFill>
        <p:spPr>
          <a:xfrm>
            <a:off x="1956" y="4251554"/>
            <a:ext cx="9144000" cy="883169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127218" y="2746824"/>
            <a:ext cx="6639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For more information, contact CDC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1-800-CDC-INFO (232-4636)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TTY:  1-888-232-6348    www.cdc.gov</a:t>
            </a: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b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2D2D2D"/>
                </a:solidFill>
                <a:latin typeface="Calibri" panose="020F0502020204030204" pitchFamily="34" charset="0"/>
              </a:rPr>
              <a:t>The findings and conclusions in this report are those of the authors and do not necessarily represent the official position of the Centers for Disease Control and Prevention.</a:t>
            </a:r>
          </a:p>
        </p:txBody>
      </p:sp>
      <p:pic>
        <p:nvPicPr>
          <p:cNvPr id="4" name="Picture 3" descr="Logos of the U.S. Department of Health and Human Services and the Centers for Disease Control and Prevention." title="Logo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855"/>
            <a:ext cx="9144000" cy="887868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0" y="4246855"/>
            <a:ext cx="9144000" cy="887868"/>
            <a:chOff x="0" y="-11827"/>
            <a:chExt cx="9144000" cy="170018"/>
          </a:xfrm>
        </p:grpSpPr>
        <p:sp>
          <p:nvSpPr>
            <p:cNvPr id="6" name="bk object 25"/>
            <p:cNvSpPr/>
            <p:nvPr userDrawn="1"/>
          </p:nvSpPr>
          <p:spPr>
            <a:xfrm>
              <a:off x="0" y="-11827"/>
              <a:ext cx="522365" cy="170018"/>
            </a:xfrm>
            <a:custGeom>
              <a:avLst/>
              <a:gdLst/>
              <a:ahLst/>
              <a:cxnLst/>
              <a:rect l="l" t="t" r="r" b="b"/>
              <a:pathLst>
                <a:path w="1047115" h="1413510">
                  <a:moveTo>
                    <a:pt x="1046875" y="0"/>
                  </a:moveTo>
                  <a:lnTo>
                    <a:pt x="0" y="0"/>
                  </a:lnTo>
                  <a:lnTo>
                    <a:pt x="0" y="1412925"/>
                  </a:lnTo>
                  <a:lnTo>
                    <a:pt x="869393" y="1412925"/>
                  </a:lnTo>
                  <a:lnTo>
                    <a:pt x="1046875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6"/>
            <p:cNvSpPr/>
            <p:nvPr userDrawn="1"/>
          </p:nvSpPr>
          <p:spPr>
            <a:xfrm>
              <a:off x="340051" y="-11827"/>
              <a:ext cx="863535" cy="170018"/>
            </a:xfrm>
            <a:custGeom>
              <a:avLst/>
              <a:gdLst/>
              <a:ahLst/>
              <a:cxnLst/>
              <a:rect l="l" t="t" r="r" b="b"/>
              <a:pathLst>
                <a:path w="1731010" h="1413510">
                  <a:moveTo>
                    <a:pt x="1730918" y="0"/>
                  </a:moveTo>
                  <a:lnTo>
                    <a:pt x="179633" y="0"/>
                  </a:lnTo>
                  <a:lnTo>
                    <a:pt x="0" y="1412925"/>
                  </a:lnTo>
                  <a:lnTo>
                    <a:pt x="1296345" y="1412925"/>
                  </a:lnTo>
                  <a:lnTo>
                    <a:pt x="1730918" y="0"/>
                  </a:lnTo>
                  <a:close/>
                </a:path>
              </a:pathLst>
            </a:custGeom>
            <a:solidFill>
              <a:srgbClr val="1D5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7"/>
            <p:cNvSpPr/>
            <p:nvPr userDrawn="1"/>
          </p:nvSpPr>
          <p:spPr>
            <a:xfrm>
              <a:off x="878274" y="-11827"/>
              <a:ext cx="1343452" cy="170018"/>
            </a:xfrm>
            <a:custGeom>
              <a:avLst/>
              <a:gdLst/>
              <a:ahLst/>
              <a:cxnLst/>
              <a:rect l="l" t="t" r="r" b="b"/>
              <a:pathLst>
                <a:path w="2693035" h="1413510">
                  <a:moveTo>
                    <a:pt x="2692774" y="0"/>
                  </a:moveTo>
                  <a:lnTo>
                    <a:pt x="435654" y="0"/>
                  </a:lnTo>
                  <a:lnTo>
                    <a:pt x="0" y="1412925"/>
                  </a:lnTo>
                  <a:lnTo>
                    <a:pt x="1878492" y="1412925"/>
                  </a:lnTo>
                  <a:lnTo>
                    <a:pt x="2692774" y="0"/>
                  </a:lnTo>
                  <a:close/>
                </a:path>
              </a:pathLst>
            </a:custGeom>
            <a:solidFill>
              <a:srgbClr val="1030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8"/>
            <p:cNvSpPr/>
            <p:nvPr userDrawn="1"/>
          </p:nvSpPr>
          <p:spPr>
            <a:xfrm>
              <a:off x="1654598" y="-11827"/>
              <a:ext cx="1362458" cy="170018"/>
            </a:xfrm>
            <a:custGeom>
              <a:avLst/>
              <a:gdLst/>
              <a:ahLst/>
              <a:cxnLst/>
              <a:rect l="l" t="t" r="r" b="b"/>
              <a:pathLst>
                <a:path w="2731134" h="1413510">
                  <a:moveTo>
                    <a:pt x="2730969" y="0"/>
                  </a:moveTo>
                  <a:lnTo>
                    <a:pt x="816445" y="0"/>
                  </a:lnTo>
                  <a:lnTo>
                    <a:pt x="0" y="1412925"/>
                  </a:lnTo>
                  <a:lnTo>
                    <a:pt x="1593978" y="1412925"/>
                  </a:lnTo>
                  <a:lnTo>
                    <a:pt x="2730969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9"/>
            <p:cNvSpPr/>
            <p:nvPr userDrawn="1"/>
          </p:nvSpPr>
          <p:spPr>
            <a:xfrm>
              <a:off x="2304805" y="-11827"/>
              <a:ext cx="937659" cy="170018"/>
            </a:xfrm>
            <a:custGeom>
              <a:avLst/>
              <a:gdLst/>
              <a:ahLst/>
              <a:cxnLst/>
              <a:rect l="l" t="t" r="r" b="b"/>
              <a:pathLst>
                <a:path w="1879600" h="1413510">
                  <a:moveTo>
                    <a:pt x="1879368" y="0"/>
                  </a:moveTo>
                  <a:lnTo>
                    <a:pt x="1140221" y="0"/>
                  </a:lnTo>
                  <a:lnTo>
                    <a:pt x="0" y="1412925"/>
                  </a:lnTo>
                  <a:lnTo>
                    <a:pt x="621900" y="1412925"/>
                  </a:lnTo>
                  <a:lnTo>
                    <a:pt x="1879368" y="0"/>
                  </a:lnTo>
                  <a:close/>
                </a:path>
              </a:pathLst>
            </a:custGeom>
            <a:solidFill>
              <a:srgbClr val="1746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30"/>
            <p:cNvSpPr/>
            <p:nvPr userDrawn="1"/>
          </p:nvSpPr>
          <p:spPr>
            <a:xfrm>
              <a:off x="2554809" y="-11827"/>
              <a:ext cx="2483849" cy="170018"/>
            </a:xfrm>
            <a:custGeom>
              <a:avLst/>
              <a:gdLst/>
              <a:ahLst/>
              <a:cxnLst/>
              <a:rect l="l" t="t" r="r" b="b"/>
              <a:pathLst>
                <a:path w="4979034" h="1413510">
                  <a:moveTo>
                    <a:pt x="4978576" y="0"/>
                  </a:moveTo>
                  <a:lnTo>
                    <a:pt x="1262846" y="0"/>
                  </a:lnTo>
                  <a:lnTo>
                    <a:pt x="0" y="1412925"/>
                  </a:lnTo>
                  <a:lnTo>
                    <a:pt x="3093828" y="1412925"/>
                  </a:lnTo>
                  <a:lnTo>
                    <a:pt x="4978576" y="0"/>
                  </a:lnTo>
                  <a:close/>
                </a:path>
              </a:pathLst>
            </a:custGeom>
            <a:solidFill>
              <a:srgbClr val="1E59B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31"/>
            <p:cNvSpPr/>
            <p:nvPr userDrawn="1"/>
          </p:nvSpPr>
          <p:spPr>
            <a:xfrm>
              <a:off x="3835845" y="-11827"/>
              <a:ext cx="1915234" cy="170018"/>
            </a:xfrm>
            <a:custGeom>
              <a:avLst/>
              <a:gdLst/>
              <a:ahLst/>
              <a:cxnLst/>
              <a:rect l="l" t="t" r="r" b="b"/>
              <a:pathLst>
                <a:path w="3839209" h="1413510">
                  <a:moveTo>
                    <a:pt x="3838727" y="0"/>
                  </a:moveTo>
                  <a:lnTo>
                    <a:pt x="1891189" y="0"/>
                  </a:lnTo>
                  <a:lnTo>
                    <a:pt x="0" y="1412925"/>
                  </a:lnTo>
                  <a:lnTo>
                    <a:pt x="1625414" y="1412925"/>
                  </a:lnTo>
                  <a:lnTo>
                    <a:pt x="3838727" y="0"/>
                  </a:lnTo>
                  <a:close/>
                </a:path>
              </a:pathLst>
            </a:custGeom>
            <a:solidFill>
              <a:srgbClr val="536D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32"/>
            <p:cNvSpPr/>
            <p:nvPr userDrawn="1"/>
          </p:nvSpPr>
          <p:spPr>
            <a:xfrm>
              <a:off x="4458868" y="-11827"/>
              <a:ext cx="4685132" cy="170018"/>
            </a:xfrm>
            <a:custGeom>
              <a:avLst/>
              <a:gdLst/>
              <a:ahLst/>
              <a:cxnLst/>
              <a:rect l="l" t="t" r="r" b="b"/>
              <a:pathLst>
                <a:path w="9391650" h="1413510">
                  <a:moveTo>
                    <a:pt x="9391076" y="0"/>
                  </a:moveTo>
                  <a:lnTo>
                    <a:pt x="2213316" y="0"/>
                  </a:lnTo>
                  <a:lnTo>
                    <a:pt x="0" y="1412929"/>
                  </a:lnTo>
                  <a:lnTo>
                    <a:pt x="9391076" y="1412929"/>
                  </a:lnTo>
                  <a:lnTo>
                    <a:pt x="9391076" y="0"/>
                  </a:lnTo>
                  <a:close/>
                </a:path>
              </a:pathLst>
            </a:custGeom>
            <a:gradFill>
              <a:gsLst>
                <a:gs pos="0">
                  <a:srgbClr val="103064"/>
                </a:gs>
                <a:gs pos="100000">
                  <a:srgbClr val="17468F"/>
                </a:gs>
              </a:gsLst>
              <a:lin ang="0" scaled="0"/>
            </a:gra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8E3E0E-8007-4E08-9AE4-D29BCAE7C5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5" r="19754"/>
          <a:stretch/>
        </p:blipFill>
        <p:spPr>
          <a:xfrm>
            <a:off x="5334256" y="175641"/>
            <a:ext cx="3684774" cy="3475844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275399A6-7D93-A54D-B342-CC47AC2C5D52}"/>
              </a:ext>
            </a:extLst>
          </p:cNvPr>
          <p:cNvSpPr/>
          <p:nvPr userDrawn="1"/>
        </p:nvSpPr>
        <p:spPr>
          <a:xfrm>
            <a:off x="5949003" y="4404774"/>
            <a:ext cx="1591642" cy="563319"/>
          </a:xfrm>
          <a:prstGeom prst="roundRect">
            <a:avLst>
              <a:gd name="adj" fmla="val 20191"/>
            </a:avLst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A picture containing food&#10;&#10;Description automatically generated">
            <a:extLst>
              <a:ext uri="{FF2B5EF4-FFF2-40B4-BE49-F238E27FC236}">
                <a16:creationId xmlns:a16="http://schemas.microsoft.com/office/drawing/2014/main" id="{ED168E3C-4472-F742-8C42-1668A998A5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" b="19294"/>
          <a:stretch/>
        </p:blipFill>
        <p:spPr>
          <a:xfrm>
            <a:off x="7913604" y="4354414"/>
            <a:ext cx="842588" cy="5108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E688EC8-40E0-0544-8033-97458A86A3F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543" y="4866336"/>
            <a:ext cx="875574" cy="12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8429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27" r:id="rId4"/>
    <p:sldLayoutId id="2147483815" r:id="rId5"/>
    <p:sldLayoutId id="2147483828" r:id="rId6"/>
    <p:sldLayoutId id="2147483823" r:id="rId7"/>
    <p:sldLayoutId id="2147483826" r:id="rId8"/>
    <p:sldLayoutId id="2147483822" r:id="rId9"/>
    <p:sldLayoutId id="2147483825" r:id="rId10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2D2D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oronavirus.jhu.edu/map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tshotdeliveryservice.com/images/warehousing.jpg" TargetMode="External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publications/i/item/framework-for-a-public-health-emergency-operations-centre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phil.cdc.gov/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origin.who.int/health-cluster/about/structure/IMS_structure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522515" y="9097"/>
            <a:ext cx="8621486" cy="866834"/>
          </a:xfrm>
        </p:spPr>
        <p:txBody>
          <a:bodyPr/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Introduction Incident Management Systems (IMS)</a:t>
            </a:r>
            <a:endParaRPr lang="en-US" altLang="en-US" sz="2000" dirty="0"/>
          </a:p>
        </p:txBody>
      </p:sp>
      <p:pic>
        <p:nvPicPr>
          <p:cNvPr id="7172" name="Picture 6" descr="Logos of the United States Department of Health and Human Services and Centers for Disease Control and Preventi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86325"/>
            <a:ext cx="19050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826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Manager (IM)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Also called Emergency Manager, Director, or Coordinator 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In charge of the entire management section and management staff 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Obtains approval to activate the Incident Management System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Maintains overall situational awareness of the event and all deployed resources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Attends briefings and approves briefings to be presented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Establishes incident priorities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Approves incident objectives.</a:t>
            </a:r>
          </a:p>
        </p:txBody>
      </p:sp>
    </p:spTree>
    <p:extLst>
      <p:ext uri="{BB962C8B-B14F-4D97-AF65-F5344CB8AC3E}">
        <p14:creationId xmlns:p14="http://schemas.microsoft.com/office/powerpoint/2010/main" val="180730489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EOC Facility Manager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Oversees EOC operations and maintenance </a:t>
            </a:r>
          </a:p>
          <a:p>
            <a:pPr>
              <a:buClr>
                <a:srgbClr val="006A71"/>
              </a:buClr>
            </a:pPr>
            <a:r>
              <a:rPr lang="en-US" dirty="0"/>
              <a:t>Ensures all systems, hardware, software, and staff support tools are well-maintained and operational</a:t>
            </a:r>
          </a:p>
          <a:p>
            <a:pPr>
              <a:buClr>
                <a:srgbClr val="006A71"/>
              </a:buClr>
            </a:pPr>
            <a:r>
              <a:rPr lang="en-US" dirty="0"/>
              <a:t>May also have information technology telecommunication, geo-spatial if facility is large 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5" name="Picture 2" descr="https://phil.cdc.gov/PHIL_Images/17750/17750_lores.jpg">
            <a:extLst>
              <a:ext uri="{FF2B5EF4-FFF2-40B4-BE49-F238E27FC236}">
                <a16:creationId xmlns:a16="http://schemas.microsoft.com/office/drawing/2014/main" id="{AA1908AC-10F9-974B-B528-B0D71D246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565" y="2921912"/>
            <a:ext cx="2353235" cy="175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phil.cdc.gov/PHIL_Images/17669/17669_lores.jpg">
            <a:extLst>
              <a:ext uri="{FF2B5EF4-FFF2-40B4-BE49-F238E27FC236}">
                <a16:creationId xmlns:a16="http://schemas.microsoft.com/office/drawing/2014/main" id="{678C32FA-5916-C940-9ED0-9D2D4D7DB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742" y="3264814"/>
            <a:ext cx="2125501" cy="141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12224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Communications Officer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During a public health emergency, communication with the public is vital </a:t>
            </a:r>
          </a:p>
          <a:p>
            <a:pPr>
              <a:buClr>
                <a:srgbClr val="006A71"/>
              </a:buClr>
            </a:pPr>
            <a:r>
              <a:rPr lang="en-US" dirty="0"/>
              <a:t>This person is responsible for: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Communicates and interacts  with variety of audiences (ex: public, media, internal staff, etc.)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Develops communication materials and deliverables 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Monitors  social media and</a:t>
            </a:r>
            <a:br>
              <a:rPr lang="en-US" dirty="0"/>
            </a:br>
            <a:r>
              <a:rPr lang="en-US" dirty="0"/>
              <a:t>news for situational awareness 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Supporting risk awareness and </a:t>
            </a:r>
            <a:br>
              <a:rPr lang="en-US" dirty="0"/>
            </a:br>
            <a:r>
              <a:rPr lang="en-US" dirty="0"/>
              <a:t>risk communication sectors </a:t>
            </a:r>
          </a:p>
        </p:txBody>
      </p:sp>
      <p:pic>
        <p:nvPicPr>
          <p:cNvPr id="5" name="Picture 2" descr="https://phil.cdc.gov/PHIL_Images/17672/17672_lores.jpg">
            <a:extLst>
              <a:ext uri="{FF2B5EF4-FFF2-40B4-BE49-F238E27FC236}">
                <a16:creationId xmlns:a16="http://schemas.microsoft.com/office/drawing/2014/main" id="{0E971382-9B54-4646-96E3-3693AC195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812" y="3124103"/>
            <a:ext cx="2057400" cy="146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phil.cdc.gov/PHIL_Images/20025/20025_lores.jpg">
            <a:extLst>
              <a:ext uri="{FF2B5EF4-FFF2-40B4-BE49-F238E27FC236}">
                <a16:creationId xmlns:a16="http://schemas.microsoft.com/office/drawing/2014/main" id="{2C3FEAC5-82AF-5D49-B278-93E82BC3E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409" y="2611314"/>
            <a:ext cx="1501412" cy="20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63398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Officer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600" dirty="0"/>
              <a:t>The role of the safety officer is elevated during a public health emergency 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Responsible for the safety and security of all personnel involved in the response, including 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Authorization for access to EOC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Documentation maintenance 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Appropriate safety measures 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In a public health emergency, there is the added </a:t>
            </a:r>
            <a:br>
              <a:rPr lang="en-US" sz="1600" dirty="0"/>
            </a:br>
            <a:r>
              <a:rPr lang="en-US" sz="1600" dirty="0"/>
              <a:t>threat of exposure and illness 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During COVID-19, protecting response staff from exposure </a:t>
            </a:r>
            <a:br>
              <a:rPr lang="en-US" sz="1600" dirty="0"/>
            </a:br>
            <a:r>
              <a:rPr lang="en-US" sz="1600" dirty="0"/>
              <a:t>and possible infection is critical</a:t>
            </a:r>
          </a:p>
        </p:txBody>
      </p:sp>
      <p:pic>
        <p:nvPicPr>
          <p:cNvPr id="5" name="Picture 2" descr="https://phil.cdc.gov/PHIL_Images/15485/15485_lores.jpg">
            <a:extLst>
              <a:ext uri="{FF2B5EF4-FFF2-40B4-BE49-F238E27FC236}">
                <a16:creationId xmlns:a16="http://schemas.microsoft.com/office/drawing/2014/main" id="{9DAD7D0F-CAF9-AD4D-ACC9-CB884E81F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262" y="2689411"/>
            <a:ext cx="2925538" cy="194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00052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Liaison Officers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Responsible for coordination and communication between the lead agency and their partners </a:t>
            </a:r>
          </a:p>
          <a:p>
            <a:pPr>
              <a:buClr>
                <a:srgbClr val="006A71"/>
              </a:buClr>
            </a:pPr>
            <a:r>
              <a:rPr lang="en-US" dirty="0"/>
              <a:t>Their responsibilities may include: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Setting up meetings between organizations 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Acting as the Point of Contact (POC) for all </a:t>
            </a:r>
            <a:br>
              <a:rPr lang="en-US" dirty="0"/>
            </a:br>
            <a:r>
              <a:rPr lang="en-US" dirty="0"/>
              <a:t>agency personnel 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Facilitating conversations and relationships </a:t>
            </a:r>
            <a:br>
              <a:rPr lang="en-US" dirty="0"/>
            </a:br>
            <a:r>
              <a:rPr lang="en-US" dirty="0"/>
              <a:t>between people and organizations 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5" name="Picture 2" descr="https://phil.cdc.gov/PHIL_Images/20601/20601_lores.jpg">
            <a:extLst>
              <a:ext uri="{FF2B5EF4-FFF2-40B4-BE49-F238E27FC236}">
                <a16:creationId xmlns:a16="http://schemas.microsoft.com/office/drawing/2014/main" id="{B8E2F38D-BC1E-3A48-9D41-264947E53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791" y="2186012"/>
            <a:ext cx="3086067" cy="231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137050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 Section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919882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600" dirty="0"/>
              <a:t>The Operations Section supports tactical application of resources to respond to an event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It has oversight of all direct </a:t>
            </a:r>
            <a:br>
              <a:rPr lang="en-US" sz="1600" dirty="0"/>
            </a:br>
            <a:r>
              <a:rPr lang="en-US" sz="1600" dirty="0"/>
              <a:t>response activities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For COVID-19, these activities </a:t>
            </a:r>
            <a:br>
              <a:rPr lang="en-US" sz="1600" dirty="0"/>
            </a:br>
            <a:r>
              <a:rPr lang="en-US" sz="1600" dirty="0"/>
              <a:t>might include: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Contact tracing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Case management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Risk communication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Social mobilization and outreach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Surveillance (including laboratory diagnostics)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The sub-structure of the section can be adapted according to the specific needs of the response effort</a:t>
            </a:r>
          </a:p>
          <a:p>
            <a:pPr>
              <a:buClr>
                <a:srgbClr val="006A71"/>
              </a:buClr>
            </a:pP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44977C-8B20-FA4D-962E-EE01E7E60C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283" y="1307418"/>
            <a:ext cx="3903649" cy="17802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A236EA-4DFD-1542-AC5A-9811ABAA0E94}"/>
              </a:ext>
            </a:extLst>
          </p:cNvPr>
          <p:cNvSpPr txBox="1"/>
          <p:nvPr/>
        </p:nvSpPr>
        <p:spPr>
          <a:xfrm>
            <a:off x="4881283" y="3087670"/>
            <a:ext cx="4078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https://coronavirus.jhu.edu/map.html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(Accessed May 7, 2020)</a:t>
            </a:r>
          </a:p>
        </p:txBody>
      </p:sp>
    </p:spTree>
    <p:extLst>
      <p:ext uri="{BB962C8B-B14F-4D97-AF65-F5344CB8AC3E}">
        <p14:creationId xmlns:p14="http://schemas.microsoft.com/office/powerpoint/2010/main" val="4110139554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Epidemiology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77982" y="928418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600" dirty="0"/>
              <a:t>Provides the capability to collect, analyze, interpret, and manage public health-related data 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Supports public health surveillance and </a:t>
            </a:r>
            <a:br>
              <a:rPr lang="en-US" sz="1600" dirty="0"/>
            </a:br>
            <a:r>
              <a:rPr lang="en-US" sz="1600" dirty="0"/>
              <a:t>detection, as well as public health and </a:t>
            </a:r>
            <a:br>
              <a:rPr lang="en-US" sz="1600" dirty="0"/>
            </a:br>
            <a:r>
              <a:rPr lang="en-US" sz="1600" dirty="0"/>
              <a:t>epidemiological investigations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Identifies the source of a case or outbreak of</a:t>
            </a:r>
            <a:br>
              <a:rPr lang="en-US" sz="1600" dirty="0"/>
            </a:br>
            <a:r>
              <a:rPr lang="en-US" sz="1600" dirty="0"/>
              <a:t>disease, injury, or exposure and its determinants in a population 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Recommends, monitors, and analyzes mitigation actions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For COVID-19, these activities might include: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Case Tracking 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Contact Tracing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Surveillance (including laboratory diagnostics)</a:t>
            </a:r>
          </a:p>
          <a:p>
            <a:pPr lvl="1">
              <a:buClr>
                <a:srgbClr val="006A71"/>
              </a:buClr>
            </a:pPr>
            <a:r>
              <a:rPr lang="en-US" sz="1600" dirty="0"/>
              <a:t>Opening and running testing Sites</a:t>
            </a:r>
          </a:p>
        </p:txBody>
      </p:sp>
      <p:pic>
        <p:nvPicPr>
          <p:cNvPr id="5" name="Picture 7" descr="Redbags">
            <a:extLst>
              <a:ext uri="{FF2B5EF4-FFF2-40B4-BE49-F238E27FC236}">
                <a16:creationId xmlns:a16="http://schemas.microsoft.com/office/drawing/2014/main" id="{7FC2C308-D9DF-6547-B582-ED6D4BDF8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8439" y="3536511"/>
            <a:ext cx="1411138" cy="104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WHouston">
            <a:extLst>
              <a:ext uri="{FF2B5EF4-FFF2-40B4-BE49-F238E27FC236}">
                <a16:creationId xmlns:a16="http://schemas.microsoft.com/office/drawing/2014/main" id="{5CD97D4B-0A38-3D45-9D61-E1491B171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8320" y="2874356"/>
            <a:ext cx="1400551" cy="105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Packing serosurvey kits">
            <a:extLst>
              <a:ext uri="{FF2B5EF4-FFF2-40B4-BE49-F238E27FC236}">
                <a16:creationId xmlns:a16="http://schemas.microsoft.com/office/drawing/2014/main" id="{C140E557-6DBD-7C45-B000-5908A919C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2" y="1602781"/>
            <a:ext cx="1977550" cy="111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256552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Health Laboratory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Provides the capability for rapid detection, characterization, confirmatory testing, data reporting, investigative support, and laboratory networking</a:t>
            </a:r>
          </a:p>
          <a:p>
            <a:pPr>
              <a:buClr>
                <a:srgbClr val="006A71"/>
              </a:buClr>
            </a:pPr>
            <a:r>
              <a:rPr lang="en-US" dirty="0"/>
              <a:t>Address actual or potential exposures</a:t>
            </a:r>
          </a:p>
          <a:p>
            <a:pPr>
              <a:buClr>
                <a:srgbClr val="006A71"/>
              </a:buClr>
            </a:pPr>
            <a:r>
              <a:rPr lang="en-US" dirty="0"/>
              <a:t>Supports pre-event, pre-incident, and post exposure surveillance</a:t>
            </a:r>
          </a:p>
        </p:txBody>
      </p:sp>
      <p:pic>
        <p:nvPicPr>
          <p:cNvPr id="5" name="Picture 2" descr="https://phil.cdc.gov/PHIL_Images/20574/20574_lores.jpg">
            <a:extLst>
              <a:ext uri="{FF2B5EF4-FFF2-40B4-BE49-F238E27FC236}">
                <a16:creationId xmlns:a16="http://schemas.microsoft.com/office/drawing/2014/main" id="{EBB1ED1D-D57E-8F42-BC96-F738B346B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456" y="2681168"/>
            <a:ext cx="2004491" cy="15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phil.cdc.gov/PHIL_Images/20031114/02d484a91bdf4398b97b2ae09917410c/3671_lores.jpg">
            <a:extLst>
              <a:ext uri="{FF2B5EF4-FFF2-40B4-BE49-F238E27FC236}">
                <a16:creationId xmlns:a16="http://schemas.microsoft.com/office/drawing/2014/main" id="{0E07E56F-8310-024D-9227-D05BA6986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494" y="2681168"/>
            <a:ext cx="2394253" cy="155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687027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Mitigation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509155" y="1107599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Employed to slow the spread of disease and when a vaccine is not available at the outset of a pandemic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Includes social distancing strategies and recommendations to reduce contact between people: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Closing schools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Canceling public gatherings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Planning for liberal work leave policies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Teleworking strategies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Voluntary isolation of cases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Voluntary quarantine of household contacts</a:t>
            </a:r>
          </a:p>
        </p:txBody>
      </p:sp>
      <p:pic>
        <p:nvPicPr>
          <p:cNvPr id="7" name="Picture 4" descr="https://phil.cdc.gov/PHIL_Images/19697/19697_lores.jpg">
            <a:extLst>
              <a:ext uri="{FF2B5EF4-FFF2-40B4-BE49-F238E27FC236}">
                <a16:creationId xmlns:a16="http://schemas.microsoft.com/office/drawing/2014/main" id="{B2EBBC26-36EE-9D4B-9F68-204A388EA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572" y="2262937"/>
            <a:ext cx="3169227" cy="237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95345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Section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400" dirty="0"/>
              <a:t>The Planning Section is responsible for mapping out and tasking all available resources, both human and material, to achieve maximum effectiveness. </a:t>
            </a:r>
          </a:p>
          <a:p>
            <a:pPr>
              <a:buClr>
                <a:srgbClr val="006A71"/>
              </a:buClr>
            </a:pPr>
            <a:r>
              <a:rPr lang="en-US" sz="1400" dirty="0"/>
              <a:t>For COVID-19, these activities might include:</a:t>
            </a:r>
          </a:p>
          <a:p>
            <a:pPr lvl="1">
              <a:buClr>
                <a:srgbClr val="006A71"/>
              </a:buClr>
            </a:pPr>
            <a:r>
              <a:rPr lang="en-US" sz="1400" dirty="0"/>
              <a:t>Develops agency incident action plans (IAPs)</a:t>
            </a:r>
          </a:p>
          <a:p>
            <a:pPr lvl="1">
              <a:buClr>
                <a:srgbClr val="006A71"/>
              </a:buClr>
            </a:pPr>
            <a:r>
              <a:rPr lang="en-US" sz="1400" dirty="0"/>
              <a:t>Oversight of the After Action Report (AAR) Process </a:t>
            </a:r>
          </a:p>
          <a:p>
            <a:pPr lvl="1">
              <a:buClr>
                <a:srgbClr val="006A71"/>
              </a:buClr>
            </a:pPr>
            <a:r>
              <a:rPr lang="en-US" sz="1400" dirty="0"/>
              <a:t>Predicting and planning for future of the response</a:t>
            </a:r>
          </a:p>
          <a:p>
            <a:pPr lvl="1">
              <a:buClr>
                <a:srgbClr val="006A71"/>
              </a:buClr>
            </a:pPr>
            <a:r>
              <a:rPr lang="en-US" sz="1400" dirty="0"/>
              <a:t>Helps develop response objectives and strategies </a:t>
            </a:r>
          </a:p>
          <a:p>
            <a:pPr lvl="1">
              <a:buClr>
                <a:srgbClr val="006A71"/>
              </a:buClr>
            </a:pPr>
            <a:r>
              <a:rPr lang="en-US" sz="1400" dirty="0"/>
              <a:t>Identifying the technical expertise that is needed</a:t>
            </a:r>
          </a:p>
          <a:p>
            <a:pPr lvl="1">
              <a:buClr>
                <a:srgbClr val="006A71"/>
              </a:buClr>
            </a:pPr>
            <a:r>
              <a:rPr lang="en-US" sz="1400" dirty="0"/>
              <a:t>Developing and communicating event-specific courses of action, </a:t>
            </a:r>
            <a:br>
              <a:rPr lang="en-US" sz="1400" dirty="0"/>
            </a:br>
            <a:r>
              <a:rPr lang="en-US" sz="1400" dirty="0"/>
              <a:t>short &amp; long range planning, and operational information</a:t>
            </a:r>
          </a:p>
          <a:p>
            <a:pPr lvl="1">
              <a:buClr>
                <a:srgbClr val="006A71"/>
              </a:buClr>
            </a:pPr>
            <a:r>
              <a:rPr lang="en-US" sz="1400" dirty="0"/>
              <a:t>Maintains any COVID-19 related documentation for post-response</a:t>
            </a:r>
            <a:br>
              <a:rPr lang="en-US" sz="1400" dirty="0"/>
            </a:br>
            <a:r>
              <a:rPr lang="en-US" sz="1400" dirty="0"/>
              <a:t>investigations, inquiries, and reviews</a:t>
            </a:r>
          </a:p>
          <a:p>
            <a:pPr>
              <a:buClr>
                <a:srgbClr val="006A71"/>
              </a:buClr>
            </a:pPr>
            <a:endParaRPr lang="en-US" sz="1400" dirty="0"/>
          </a:p>
          <a:p>
            <a:pPr>
              <a:buClr>
                <a:srgbClr val="006A71"/>
              </a:buClr>
            </a:pPr>
            <a:endParaRPr lang="en-US" sz="1400" dirty="0"/>
          </a:p>
        </p:txBody>
      </p:sp>
      <p:pic>
        <p:nvPicPr>
          <p:cNvPr id="5" name="Picture 4" descr="Dave Brief Plans Team Room.JPG">
            <a:extLst>
              <a:ext uri="{FF2B5EF4-FFF2-40B4-BE49-F238E27FC236}">
                <a16:creationId xmlns:a16="http://schemas.microsoft.com/office/drawing/2014/main" id="{CDF87793-EE59-9541-84C1-9F2FAACFB4A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9840" y="2942177"/>
            <a:ext cx="2401077" cy="18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87824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Incident Management System (IMS)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Provides the template for incident management, regardless of cause, size, location, or complexity</a:t>
            </a:r>
          </a:p>
          <a:p>
            <a:pPr>
              <a:buClr>
                <a:srgbClr val="006A71"/>
              </a:buClr>
            </a:pPr>
            <a:r>
              <a:rPr lang="en-US" dirty="0"/>
              <a:t>Applicable at all jurisdictional levels and across functional disciplines</a:t>
            </a:r>
          </a:p>
          <a:p>
            <a:pPr>
              <a:buClr>
                <a:srgbClr val="006A71"/>
              </a:buClr>
            </a:pPr>
            <a:r>
              <a:rPr lang="en-US" dirty="0"/>
              <a:t>Enables national-level, intermediate-level, and local-level governmental authorities, the private sector, and non-government organizations to work together</a:t>
            </a:r>
          </a:p>
        </p:txBody>
      </p:sp>
      <p:pic>
        <p:nvPicPr>
          <p:cNvPr id="5" name="Picture 2" descr="https://phil.cdc.gov/PHIL_Images/17989/17989_lores.jpg">
            <a:extLst>
              <a:ext uri="{FF2B5EF4-FFF2-40B4-BE49-F238E27FC236}">
                <a16:creationId xmlns:a16="http://schemas.microsoft.com/office/drawing/2014/main" id="{37E95B91-5DEF-2E4B-96EC-C35F26390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519" y="2941927"/>
            <a:ext cx="1319776" cy="191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phil.cdc.gov/PHIL_Images/20600/20600_lores.jpg">
            <a:extLst>
              <a:ext uri="{FF2B5EF4-FFF2-40B4-BE49-F238E27FC236}">
                <a16:creationId xmlns:a16="http://schemas.microsoft.com/office/drawing/2014/main" id="{72E691DC-69C3-6A43-A3AF-0B6798626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212" y="3023387"/>
            <a:ext cx="2141073" cy="160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phil.cdc.gov/PHIL_Images/20000/20000_lores.jpg">
            <a:extLst>
              <a:ext uri="{FF2B5EF4-FFF2-40B4-BE49-F238E27FC236}">
                <a16:creationId xmlns:a16="http://schemas.microsoft.com/office/drawing/2014/main" id="{D3B1BF37-1884-854F-A03F-6E62458B1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528" y="3023386"/>
            <a:ext cx="2141071" cy="160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956640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Action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An Incident Action Plan (IAP)  is a document prepared during a response for each operational period.  The purpose of the IAP is to: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Ensure response personnel are working toward the same goals by providing direction for actions to be taken during the operational period identified in the plan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Provide a coherent means of communicating the incident objectives for operational and support activities.  This includes measurable strategic objectives for the operational period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Reduce freelancing and ensure a coordinated response</a:t>
            </a:r>
          </a:p>
        </p:txBody>
      </p:sp>
    </p:spTree>
    <p:extLst>
      <p:ext uri="{BB962C8B-B14F-4D97-AF65-F5344CB8AC3E}">
        <p14:creationId xmlns:p14="http://schemas.microsoft.com/office/powerpoint/2010/main" val="251988198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Action Reports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700" dirty="0"/>
              <a:t>An After Action Report (AAR) provides a description of what  happened, why it happened, how it can be done better, and lessons learned by participants involved in a response.  The report is generated from a structured discussion with participants.</a:t>
            </a:r>
          </a:p>
          <a:p>
            <a:pPr>
              <a:buClr>
                <a:srgbClr val="006A71"/>
              </a:buClr>
            </a:pPr>
            <a:r>
              <a:rPr lang="en-US" sz="1700" dirty="0"/>
              <a:t>An AAR: </a:t>
            </a:r>
          </a:p>
          <a:p>
            <a:pPr lvl="1">
              <a:buClr>
                <a:srgbClr val="006A71"/>
              </a:buClr>
            </a:pPr>
            <a:r>
              <a:rPr lang="en-US" sz="1700" dirty="0"/>
              <a:t>Does not judge success or failure</a:t>
            </a:r>
          </a:p>
          <a:p>
            <a:pPr lvl="1">
              <a:buClr>
                <a:srgbClr val="006A71"/>
              </a:buClr>
            </a:pPr>
            <a:r>
              <a:rPr lang="en-US" sz="1700" dirty="0"/>
              <a:t>Attempts to discover why things happened</a:t>
            </a:r>
          </a:p>
          <a:p>
            <a:pPr lvl="1">
              <a:buClr>
                <a:srgbClr val="006A71"/>
              </a:buClr>
            </a:pPr>
            <a:r>
              <a:rPr lang="en-US" sz="1700" dirty="0"/>
              <a:t>Focuses directly on the tasks and goals that were to be accomplished</a:t>
            </a:r>
          </a:p>
          <a:p>
            <a:pPr lvl="1">
              <a:buClr>
                <a:srgbClr val="006A71"/>
              </a:buClr>
            </a:pPr>
            <a:r>
              <a:rPr lang="en-US" sz="1700" dirty="0"/>
              <a:t>Encourages employees to surface important lessons in a discussion</a:t>
            </a:r>
          </a:p>
          <a:p>
            <a:pPr lvl="1">
              <a:buClr>
                <a:srgbClr val="006A71"/>
              </a:buClr>
            </a:pPr>
            <a:r>
              <a:rPr lang="en-US" sz="1700" dirty="0"/>
              <a:t>Informs and improves our understanding of the process behind a response, as well as the strategies used before during, and after an event</a:t>
            </a:r>
          </a:p>
        </p:txBody>
      </p:sp>
    </p:spTree>
    <p:extLst>
      <p:ext uri="{BB962C8B-B14F-4D97-AF65-F5344CB8AC3E}">
        <p14:creationId xmlns:p14="http://schemas.microsoft.com/office/powerpoint/2010/main" val="2794167583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Logistics Section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380129" y="1158875"/>
            <a:ext cx="623536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The Logistics Section is responsible for obtaining, tracking, setting-up, maintaining and removing the resources required for a response.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For the COVID-19 response, this could include: 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Coordination of transportation (patients , staff, and resources)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Provide deployment equipment and supplies (computers, radios, PPE, medical, labs etc.)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Provide personnel (IT, admin, medical, surge, etc.)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Facilities Services (telecommunication, desks, food / water, etc.) 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Disposal (solid, liquid, and hazardous waste) </a:t>
            </a:r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  <p:pic>
        <p:nvPicPr>
          <p:cNvPr id="5" name="Picture 8" descr="PA080020">
            <a:extLst>
              <a:ext uri="{FF2B5EF4-FFF2-40B4-BE49-F238E27FC236}">
                <a16:creationId xmlns:a16="http://schemas.microsoft.com/office/drawing/2014/main" id="{08429245-89E8-9146-9CED-2A6100DAF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13879" r="4547"/>
          <a:stretch>
            <a:fillRect/>
          </a:stretch>
        </p:blipFill>
        <p:spPr bwMode="auto">
          <a:xfrm>
            <a:off x="164528" y="1101436"/>
            <a:ext cx="1788776" cy="155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91" descr="https://phil.cdc.gov/PHIL_Images/22230/22230_lores.jpg">
            <a:extLst>
              <a:ext uri="{FF2B5EF4-FFF2-40B4-BE49-F238E27FC236}">
                <a16:creationId xmlns:a16="http://schemas.microsoft.com/office/drawing/2014/main" id="{F18D73BC-5211-EC4C-9B28-C7174E2E6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27" y="2736200"/>
            <a:ext cx="2214991" cy="147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208648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Management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64276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Property management and accountability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Logistics planning during emergency response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Procure and manage supplies and equipment to support emergency deployments 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PPE for responders and medical staff 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Masks, gloves and cleaning supplies for public facilities 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Test kits, swabs, hand sanitizer, paper towels, cleaning supplies, googles, surgical gowns, Tyvek suits, etc. </a:t>
            </a:r>
          </a:p>
          <a:p>
            <a:pPr marL="0" indent="0">
              <a:buClr>
                <a:srgbClr val="006A71"/>
              </a:buClr>
              <a:buNone/>
            </a:pPr>
            <a:endParaRPr lang="en-US" sz="1800" dirty="0"/>
          </a:p>
        </p:txBody>
      </p:sp>
      <p:pic>
        <p:nvPicPr>
          <p:cNvPr id="5" name="Picture 7" descr="warehousing">
            <a:hlinkClick r:id="rId3"/>
            <a:extLst>
              <a:ext uri="{FF2B5EF4-FFF2-40B4-BE49-F238E27FC236}">
                <a16:creationId xmlns:a16="http://schemas.microsoft.com/office/drawing/2014/main" id="{EF069499-B20B-B14F-A232-751464E70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7624" y="238125"/>
            <a:ext cx="1703294" cy="1624853"/>
          </a:xfrm>
          <a:prstGeom prst="rect">
            <a:avLst/>
          </a:prstGeom>
          <a:noFill/>
          <a:effectLst/>
        </p:spPr>
      </p:pic>
      <p:pic>
        <p:nvPicPr>
          <p:cNvPr id="6" name="Picture 9" descr="Dosimiter">
            <a:extLst>
              <a:ext uri="{FF2B5EF4-FFF2-40B4-BE49-F238E27FC236}">
                <a16:creationId xmlns:a16="http://schemas.microsoft.com/office/drawing/2014/main" id="{19F1F56C-A738-0E41-B2C1-C83131F03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6120" y="3943741"/>
            <a:ext cx="1168773" cy="81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ppe">
            <a:extLst>
              <a:ext uri="{FF2B5EF4-FFF2-40B4-BE49-F238E27FC236}">
                <a16:creationId xmlns:a16="http://schemas.microsoft.com/office/drawing/2014/main" id="{54C0540A-5607-2D46-94E8-DC2A1672B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7624" y="3720734"/>
            <a:ext cx="1793354" cy="104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White, Jackson-Usher, and Williams">
            <a:extLst>
              <a:ext uri="{FF2B5EF4-FFF2-40B4-BE49-F238E27FC236}">
                <a16:creationId xmlns:a16="http://schemas.microsoft.com/office/drawing/2014/main" id="{0E0B04F4-DBDE-D343-B157-73EF3E57E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84894" y="2080006"/>
            <a:ext cx="1882588" cy="143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3487047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Transportation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7368988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1800" dirty="0"/>
              <a:t>Coordinate equipment and personnel transportation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PPE, medical equipment, temporary hospitals and laboratories 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Transporting patients to hospitals, quarantine, isolation, etc.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Provide emergency travel coordination 24/7/365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Coordinate and track specimens, supplies, and equipment shipments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Used test kits and swabs for analysis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Medicine, vaccines, etc.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Coordinate medical evacuation missions</a:t>
            </a:r>
          </a:p>
          <a:p>
            <a:pPr lvl="1">
              <a:buClr>
                <a:srgbClr val="006A71"/>
              </a:buClr>
            </a:pPr>
            <a:r>
              <a:rPr lang="en-US" sz="1800" dirty="0"/>
              <a:t>Removal of vulnerable populations </a:t>
            </a:r>
          </a:p>
          <a:p>
            <a:pPr>
              <a:buClr>
                <a:srgbClr val="006A71"/>
              </a:buClr>
            </a:pPr>
            <a:endParaRPr lang="en-US" sz="1800" dirty="0"/>
          </a:p>
        </p:txBody>
      </p:sp>
      <p:pic>
        <p:nvPicPr>
          <p:cNvPr id="5" name="Picture 4" descr="\\cdc.gov\private\L112\dmz0\Personal\Pics\Haiti\HC PB120029.JPG">
            <a:extLst>
              <a:ext uri="{FF2B5EF4-FFF2-40B4-BE49-F238E27FC236}">
                <a16:creationId xmlns:a16="http://schemas.microsoft.com/office/drawing/2014/main" id="{C8135733-C188-0B46-9CB0-C98229E14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7129" y="3048815"/>
            <a:ext cx="2366807" cy="1714341"/>
          </a:xfrm>
          <a:prstGeom prst="rect">
            <a:avLst/>
          </a:prstGeom>
          <a:noFill/>
        </p:spPr>
      </p:pic>
      <p:pic>
        <p:nvPicPr>
          <p:cNvPr id="6" name="Picture 2" descr="https://phil.cdc.gov/PHIL_Images/22739/22739_lores.jpg">
            <a:extLst>
              <a:ext uri="{FF2B5EF4-FFF2-40B4-BE49-F238E27FC236}">
                <a16:creationId xmlns:a16="http://schemas.microsoft.com/office/drawing/2014/main" id="{70D1F146-230A-084C-8412-7B39FD5EB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518" y="469609"/>
            <a:ext cx="1740399" cy="174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39568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Finance and Administration Section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Tracks expenditures and human resources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Cash flow management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Surge staffing</a:t>
            </a:r>
          </a:p>
          <a:p>
            <a:pPr>
              <a:buClr>
                <a:srgbClr val="006A71"/>
              </a:buClr>
            </a:pPr>
            <a:r>
              <a:rPr lang="en-US" dirty="0"/>
              <a:t>Prepares and monitors budgets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Makes payments</a:t>
            </a:r>
          </a:p>
          <a:p>
            <a:pPr>
              <a:buClr>
                <a:srgbClr val="006A71"/>
              </a:buClr>
            </a:pPr>
            <a:r>
              <a:rPr lang="en-US" dirty="0"/>
              <a:t>Provides administrative services</a:t>
            </a:r>
          </a:p>
          <a:p>
            <a:pPr lvl="1">
              <a:buClr>
                <a:srgbClr val="006A71"/>
              </a:buClr>
            </a:pPr>
            <a:r>
              <a:rPr lang="en-US" dirty="0"/>
              <a:t>Record keeping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742F91-FF10-4A42-AC50-E897B535FB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96124" y="2596029"/>
            <a:ext cx="2336800" cy="1752600"/>
          </a:xfrm>
          <a:prstGeom prst="rect">
            <a:avLst/>
          </a:prstGeom>
        </p:spPr>
      </p:pic>
      <p:pic>
        <p:nvPicPr>
          <p:cNvPr id="7" name="Picture 2" descr="https://phil.cdc.gov/PHIL_Images/23093/23093_lores.jpg">
            <a:extLst>
              <a:ext uri="{FF2B5EF4-FFF2-40B4-BE49-F238E27FC236}">
                <a16:creationId xmlns:a16="http://schemas.microsoft.com/office/drawing/2014/main" id="{5BBAD10F-9178-CB4E-98EA-8F52AB34D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023" y="398929"/>
            <a:ext cx="2343987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E8923C-C894-2D41-B9F1-5BC426D7CD88}"/>
              </a:ext>
            </a:extLst>
          </p:cNvPr>
          <p:cNvSpPr txBox="1"/>
          <p:nvPr/>
        </p:nvSpPr>
        <p:spPr>
          <a:xfrm>
            <a:off x="4264058" y="4640729"/>
            <a:ext cx="20009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Photo: Claire Standley (2015)</a:t>
            </a:r>
          </a:p>
        </p:txBody>
      </p:sp>
    </p:spTree>
    <p:extLst>
      <p:ext uri="{BB962C8B-B14F-4D97-AF65-F5344CB8AC3E}">
        <p14:creationId xmlns:p14="http://schemas.microsoft.com/office/powerpoint/2010/main" val="3571756887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Surge Staffing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en-US" sz="1600" dirty="0"/>
              <a:t>During a response, additional staff may be required to support functions. These “surge” staff must </a:t>
            </a:r>
            <a:br>
              <a:rPr lang="en-US" sz="1600" dirty="0"/>
            </a:br>
            <a:r>
              <a:rPr lang="en-US" sz="1600" dirty="0"/>
              <a:t>have appropriate training for their positions. The Finance and Administration section should: 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Organize deployment briefings and trainings 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Manage personnel utilization rosters  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Coordinate IMS Staffing requirements and Rostering 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Matching available subject matter expertise/experience </a:t>
            </a:r>
            <a:br>
              <a:rPr lang="en-US" sz="1600" dirty="0"/>
            </a:br>
            <a:r>
              <a:rPr lang="en-US" sz="1600" dirty="0"/>
              <a:t>with required positions</a:t>
            </a:r>
          </a:p>
          <a:p>
            <a:pPr>
              <a:buClr>
                <a:srgbClr val="006A71"/>
              </a:buClr>
            </a:pPr>
            <a:endParaRPr lang="en-US" sz="1200" dirty="0"/>
          </a:p>
        </p:txBody>
      </p:sp>
      <p:pic>
        <p:nvPicPr>
          <p:cNvPr id="5" name="Picture 2" descr="https://phil.cdc.gov/PHIL_Images/22459/22459_lores.jpg">
            <a:extLst>
              <a:ext uri="{FF2B5EF4-FFF2-40B4-BE49-F238E27FC236}">
                <a16:creationId xmlns:a16="http://schemas.microsoft.com/office/drawing/2014/main" id="{2DC5C520-2727-834F-8344-F221EC062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450" y="2571751"/>
            <a:ext cx="3298889" cy="219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809018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Surge Staffing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en-US" sz="1600" dirty="0"/>
              <a:t>Specific roles that may require surge staff during COVID-19 response include: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Contact tracing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Social mobilization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Support and care for quarantined/isolated individuals</a:t>
            </a:r>
          </a:p>
          <a:p>
            <a:pPr marL="0" indent="0">
              <a:buClr>
                <a:srgbClr val="006A71"/>
              </a:buClr>
              <a:buNone/>
            </a:pPr>
            <a:endParaRPr lang="en-US" sz="1600" dirty="0"/>
          </a:p>
          <a:p>
            <a:pPr marL="0" indent="0">
              <a:buClr>
                <a:srgbClr val="006A71"/>
              </a:buClr>
              <a:buNone/>
            </a:pPr>
            <a:r>
              <a:rPr lang="en-US" sz="1600" dirty="0"/>
              <a:t>For COVID-19 response, additional considerations include: 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Adaptation of trainings to accommodate virtual learning or appropriate </a:t>
            </a:r>
            <a:br>
              <a:rPr lang="en-US" sz="1600" dirty="0"/>
            </a:br>
            <a:r>
              <a:rPr lang="en-US" sz="1600" dirty="0"/>
              <a:t>physical distancing</a:t>
            </a:r>
          </a:p>
          <a:p>
            <a:pPr>
              <a:buClr>
                <a:srgbClr val="006A71"/>
              </a:buClr>
            </a:pPr>
            <a:r>
              <a:rPr lang="en-US" sz="1600" dirty="0"/>
              <a:t>Ensuring all surge staff and volunteers are trained in use of appropriate </a:t>
            </a:r>
            <a:br>
              <a:rPr lang="en-US" sz="1600" dirty="0"/>
            </a:br>
            <a:r>
              <a:rPr lang="en-US" sz="1600" dirty="0"/>
              <a:t>PPE, physical distancing requirements, etc.</a:t>
            </a:r>
          </a:p>
        </p:txBody>
      </p:sp>
      <p:pic>
        <p:nvPicPr>
          <p:cNvPr id="6" name="Picture 6" descr="https://phil.cdc.gov/PHIL_Images/20989/20989_lores.jpg">
            <a:extLst>
              <a:ext uri="{FF2B5EF4-FFF2-40B4-BE49-F238E27FC236}">
                <a16:creationId xmlns:a16="http://schemas.microsoft.com/office/drawing/2014/main" id="{AFDAE778-C07C-8C4F-B831-094EF53D6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830" y="1506191"/>
            <a:ext cx="1986001" cy="264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817425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WHO (2015) </a:t>
            </a:r>
            <a:r>
              <a:rPr lang="en-US" i="1" dirty="0"/>
              <a:t>Framework for Public Health Emergency </a:t>
            </a:r>
            <a:r>
              <a:rPr lang="en-US" i="1"/>
              <a:t>Operations Centre</a:t>
            </a:r>
            <a:r>
              <a:rPr lang="en-US"/>
              <a:t>. </a:t>
            </a:r>
            <a:r>
              <a:rPr lang="en-US" dirty="0">
                <a:hlinkClick r:id="rId3"/>
              </a:rPr>
              <a:t>https://www.who.int/publications/i/item/framework-for-a-public-health-emergency-operations-centre</a:t>
            </a: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/>
              <a:t>WHO (n.d.) </a:t>
            </a:r>
            <a:r>
              <a:rPr lang="en-US" i="1" dirty="0"/>
              <a:t>WHO’s IMS Organizational Structure</a:t>
            </a:r>
            <a:r>
              <a:rPr lang="en-US" dirty="0"/>
              <a:t>. </a:t>
            </a:r>
          </a:p>
          <a:p>
            <a:pPr>
              <a:buClr>
                <a:srgbClr val="006A71"/>
              </a:buClr>
            </a:pPr>
            <a:r>
              <a:rPr lang="en-US" dirty="0"/>
              <a:t>Photos retrieved from </a:t>
            </a:r>
            <a:r>
              <a:rPr lang="en-US" dirty="0">
                <a:hlinkClick r:id="rId4"/>
              </a:rPr>
              <a:t>https://phil.cdc.gov</a:t>
            </a:r>
            <a:r>
              <a:rPr lang="en-US" dirty="0"/>
              <a:t> unless otherwise referenced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765055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15844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an Incident Management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Standardized, scalable and flexible approach </a:t>
            </a:r>
          </a:p>
          <a:p>
            <a:pPr>
              <a:buClr>
                <a:srgbClr val="006A71"/>
              </a:buClr>
            </a:pPr>
            <a:r>
              <a:rPr lang="en-US" dirty="0"/>
              <a:t>Enhanced cooperation and interoperability</a:t>
            </a:r>
          </a:p>
          <a:p>
            <a:pPr>
              <a:buClr>
                <a:srgbClr val="006A71"/>
              </a:buClr>
            </a:pPr>
            <a:r>
              <a:rPr lang="en-US" dirty="0"/>
              <a:t>Efficient resource coordination </a:t>
            </a:r>
          </a:p>
          <a:p>
            <a:pPr>
              <a:buClr>
                <a:srgbClr val="006A71"/>
              </a:buClr>
            </a:pPr>
            <a:r>
              <a:rPr lang="en-US" dirty="0"/>
              <a:t>Comprehensive all-hazards preparedness</a:t>
            </a:r>
          </a:p>
          <a:p>
            <a:pPr>
              <a:buClr>
                <a:srgbClr val="006A71"/>
              </a:buClr>
            </a:pPr>
            <a:r>
              <a:rPr lang="en-US" dirty="0"/>
              <a:t>Incorporates measurable, achievable objectives  </a:t>
            </a:r>
          </a:p>
          <a:p>
            <a:pPr>
              <a:buClr>
                <a:srgbClr val="006A71"/>
              </a:buClr>
            </a:pPr>
            <a:r>
              <a:rPr lang="en-US" dirty="0"/>
              <a:t>Incidents are managed at the lowest possible geographic, organizational, and jurisdictional level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73416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uses the Incident Management System?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sz="3200" dirty="0"/>
              <a:t>National Departments and Agencies</a:t>
            </a:r>
          </a:p>
          <a:p>
            <a:pPr>
              <a:buClr>
                <a:srgbClr val="006A71"/>
              </a:buClr>
            </a:pPr>
            <a:r>
              <a:rPr lang="en-US" sz="3200" dirty="0"/>
              <a:t>Sub-national Agencies</a:t>
            </a:r>
          </a:p>
          <a:p>
            <a:pPr>
              <a:buClr>
                <a:srgbClr val="006A71"/>
              </a:buClr>
            </a:pPr>
            <a:r>
              <a:rPr lang="en-US" sz="3200" dirty="0"/>
              <a:t>Local Responders</a:t>
            </a:r>
          </a:p>
          <a:p>
            <a:pPr>
              <a:buClr>
                <a:srgbClr val="006A71"/>
              </a:buClr>
            </a:pPr>
            <a:r>
              <a:rPr lang="en-US" sz="3200" dirty="0"/>
              <a:t>Private Industry</a:t>
            </a:r>
          </a:p>
        </p:txBody>
      </p:sp>
      <p:pic>
        <p:nvPicPr>
          <p:cNvPr id="5" name="Picture 2" descr="gallery03">
            <a:extLst>
              <a:ext uri="{FF2B5EF4-FFF2-40B4-BE49-F238E27FC236}">
                <a16:creationId xmlns:a16="http://schemas.microsoft.com/office/drawing/2014/main" id="{C1B0889B-7374-7D4D-9DF4-B9DE0AB22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9058" y="2096156"/>
            <a:ext cx="3556000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491625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Should Public Health use the Incident Management System?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FFC000"/>
              </a:buClr>
            </a:pP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Communicable Disease Outbreaks: </a:t>
            </a:r>
            <a:r>
              <a:rPr lang="en-US" i="1" dirty="0">
                <a:solidFill>
                  <a:srgbClr val="2D2C2C"/>
                </a:solidFill>
                <a:cs typeface="Calibri" panose="020F0502020204030204" pitchFamily="34" charset="0"/>
              </a:rPr>
              <a:t>E. coli, West Nile Virus, Plague, SARS, Hepatitis, Hantavirus, Novel Coronavirus (COVID-19)</a:t>
            </a:r>
          </a:p>
          <a:p>
            <a:pPr>
              <a:lnSpc>
                <a:spcPct val="90000"/>
              </a:lnSpc>
              <a:buClr>
                <a:srgbClr val="FFC000"/>
              </a:buClr>
            </a:pP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Non-Outbreak Situations: </a:t>
            </a:r>
            <a:r>
              <a:rPr lang="en-US" i="1" dirty="0">
                <a:solidFill>
                  <a:srgbClr val="2D2C2C"/>
                </a:solidFill>
                <a:cs typeface="Calibri" panose="020F0502020204030204" pitchFamily="34" charset="0"/>
              </a:rPr>
              <a:t>Flooding, disruption of utilities, mass immunization campaigns (flu, Hep A),  community events, mass gatherings</a:t>
            </a:r>
          </a:p>
          <a:p>
            <a:pPr>
              <a:lnSpc>
                <a:spcPct val="90000"/>
              </a:lnSpc>
              <a:buClr>
                <a:srgbClr val="FFC000"/>
              </a:buClr>
            </a:pPr>
            <a:r>
              <a:rPr lang="en-US" dirty="0">
                <a:solidFill>
                  <a:srgbClr val="2D2C2C"/>
                </a:solidFill>
                <a:cs typeface="Calibri" panose="020F0502020204030204" pitchFamily="34" charset="0"/>
              </a:rPr>
              <a:t>Emergency Medical Services: </a:t>
            </a:r>
            <a:r>
              <a:rPr lang="en-US" i="1" dirty="0">
                <a:solidFill>
                  <a:srgbClr val="2D2C2C"/>
                </a:solidFill>
                <a:cs typeface="Calibri" panose="020F0502020204030204" pitchFamily="34" charset="0"/>
              </a:rPr>
              <a:t>Multi-patient and mass casualty events, trauma events</a:t>
            </a:r>
          </a:p>
          <a:p>
            <a:pPr>
              <a:lnSpc>
                <a:spcPct val="90000"/>
              </a:lnSpc>
              <a:buClr>
                <a:srgbClr val="FFC000"/>
              </a:buClr>
            </a:pPr>
            <a:endParaRPr lang="en-US" dirty="0">
              <a:solidFill>
                <a:srgbClr val="2D2C2C"/>
              </a:solidFill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FFC000"/>
              </a:buClr>
            </a:pPr>
            <a:endParaRPr lang="en-US" dirty="0">
              <a:solidFill>
                <a:srgbClr val="2D2C2C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95890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IMS Organizational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807387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The basic IMS structure consists of an Incident Manager (also called the Emergency Manager) and four functional sections.</a:t>
            </a:r>
          </a:p>
          <a:p>
            <a:pPr>
              <a:buClr>
                <a:srgbClr val="006A71"/>
              </a:buClr>
            </a:pPr>
            <a:endParaRPr lang="en-US" sz="1400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r>
              <a:rPr lang="en-US" dirty="0"/>
              <a:t>This basic structure is designed to be modular: It can be scaled up and down, depending on the size, scope, and needs of the response.</a:t>
            </a:r>
          </a:p>
          <a:p>
            <a:pPr>
              <a:buClr>
                <a:srgbClr val="006A71"/>
              </a:buClr>
            </a:pP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53283F-9E9F-4849-8C4B-C1F434008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694" y="1519006"/>
            <a:ext cx="5902564" cy="210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02546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IMS Structure </a:t>
            </a:r>
            <a:r>
              <a:rPr lang="en-US" sz="1600" dirty="0"/>
              <a:t>– WHO Version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EA384D-515E-8640-8DC1-A46E282A5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042" y="984909"/>
            <a:ext cx="5513294" cy="3286927"/>
          </a:xfrm>
          <a:prstGeom prst="rect">
            <a:avLst/>
          </a:prstGeom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F1E17501-01D5-8746-A879-AD6090C2F07A}"/>
              </a:ext>
            </a:extLst>
          </p:cNvPr>
          <p:cNvSpPr txBox="1"/>
          <p:nvPr/>
        </p:nvSpPr>
        <p:spPr>
          <a:xfrm>
            <a:off x="3354352" y="4301491"/>
            <a:ext cx="53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Adapted from WHO’s IMS Organizational Structure, 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http://origin.who.int/health-cluster/about/structure/IMS_structure.pdf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(Accessed 30 April, 2020)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2875D05-E386-1D4D-B012-1CEBA6F22A80}"/>
              </a:ext>
            </a:extLst>
          </p:cNvPr>
          <p:cNvSpPr txBox="1"/>
          <p:nvPr/>
        </p:nvSpPr>
        <p:spPr>
          <a:xfrm>
            <a:off x="5375715" y="3727704"/>
            <a:ext cx="37184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solidFill>
                  <a:srgbClr val="2D2C2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similar to the Standard IMS Structure, but with more emphasis on health and medical related resources. </a:t>
            </a:r>
          </a:p>
        </p:txBody>
      </p:sp>
    </p:spTree>
    <p:extLst>
      <p:ext uri="{BB962C8B-B14F-4D97-AF65-F5344CB8AC3E}">
        <p14:creationId xmlns:p14="http://schemas.microsoft.com/office/powerpoint/2010/main" val="3067619138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17017"/>
            <a:ext cx="8158294" cy="3341688"/>
          </a:xfrm>
        </p:spPr>
        <p:txBody>
          <a:bodyPr/>
          <a:lstStyle/>
          <a:p>
            <a:pPr marL="0" indent="0">
              <a:buClr>
                <a:srgbClr val="006A71"/>
              </a:buClr>
              <a:buNone/>
            </a:pPr>
            <a:r>
              <a:rPr lang="en-US" sz="1800" dirty="0"/>
              <a:t>Supervises, coordinates, and oversees: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Overall operation of the EOC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Details of the response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Response activities and partners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Situation reporting to senior leadership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Communication with the staff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Resource mobilization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Support sections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Safety of the responders </a:t>
            </a:r>
          </a:p>
          <a:p>
            <a:pPr>
              <a:buClr>
                <a:srgbClr val="006A71"/>
              </a:buClr>
            </a:pPr>
            <a:r>
              <a:rPr lang="en-US" sz="1800" dirty="0"/>
              <a:t>Liaison with assisting and cooperating agencies</a:t>
            </a:r>
          </a:p>
        </p:txBody>
      </p:sp>
    </p:spTree>
    <p:extLst>
      <p:ext uri="{BB962C8B-B14F-4D97-AF65-F5344CB8AC3E}">
        <p14:creationId xmlns:p14="http://schemas.microsoft.com/office/powerpoint/2010/main" val="106848019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158294" cy="3341688"/>
          </a:xfrm>
        </p:spPr>
        <p:txBody>
          <a:bodyPr/>
          <a:lstStyle/>
          <a:p>
            <a:pPr>
              <a:buClr>
                <a:srgbClr val="006A71"/>
              </a:buClr>
            </a:pPr>
            <a:r>
              <a:rPr lang="en-US" dirty="0"/>
              <a:t>Specific roles within the Management Staff can include: </a:t>
            </a:r>
          </a:p>
          <a:p>
            <a:pPr>
              <a:buClr>
                <a:srgbClr val="006A71"/>
              </a:buClr>
            </a:pPr>
            <a:r>
              <a:rPr lang="en-US" dirty="0"/>
              <a:t>Incident Manager </a:t>
            </a:r>
          </a:p>
          <a:p>
            <a:pPr>
              <a:buClr>
                <a:srgbClr val="006A71"/>
              </a:buClr>
            </a:pPr>
            <a:r>
              <a:rPr lang="en-US" dirty="0"/>
              <a:t>EOC Facility Manager</a:t>
            </a:r>
          </a:p>
          <a:p>
            <a:pPr>
              <a:buClr>
                <a:srgbClr val="006A71"/>
              </a:buClr>
            </a:pPr>
            <a:r>
              <a:rPr lang="en-US" dirty="0"/>
              <a:t>Safety Officer</a:t>
            </a:r>
          </a:p>
          <a:p>
            <a:pPr>
              <a:buClr>
                <a:srgbClr val="006A71"/>
              </a:buClr>
            </a:pPr>
            <a:r>
              <a:rPr lang="en-US" dirty="0"/>
              <a:t>Liaison Officer</a:t>
            </a:r>
          </a:p>
          <a:p>
            <a:pPr>
              <a:buClr>
                <a:srgbClr val="006A71"/>
              </a:buClr>
            </a:pPr>
            <a:r>
              <a:rPr lang="en-US" dirty="0"/>
              <a:t>Public Communication Officer </a:t>
            </a:r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  <a:p>
            <a:pPr>
              <a:buClr>
                <a:srgbClr val="006A7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80916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2865</TotalTime>
  <Words>1667</Words>
  <Application>Microsoft Macintosh PowerPoint</Application>
  <PresentationFormat>On-screen Show (16:9)</PresentationFormat>
  <Paragraphs>227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Calibri</vt:lpstr>
      <vt:lpstr>Arial</vt:lpstr>
      <vt:lpstr>Wingdings</vt:lpstr>
      <vt:lpstr>Courier New</vt:lpstr>
      <vt:lpstr>Myriad Web Pro</vt:lpstr>
      <vt:lpstr>Master</vt:lpstr>
      <vt:lpstr>Introduction Incident Management Systems (IMS)</vt:lpstr>
      <vt:lpstr>Incident Management System (IMS)</vt:lpstr>
      <vt:lpstr>Benefits of an Incident Management System</vt:lpstr>
      <vt:lpstr>Who uses the Incident Management System?</vt:lpstr>
      <vt:lpstr>When Should Public Health use the Incident Management System?</vt:lpstr>
      <vt:lpstr>IMS Organizational Structure</vt:lpstr>
      <vt:lpstr>IMS Structure – WHO Version</vt:lpstr>
      <vt:lpstr>Management Staff</vt:lpstr>
      <vt:lpstr>Management Staff</vt:lpstr>
      <vt:lpstr>Incident Manager (IM)</vt:lpstr>
      <vt:lpstr>EOC Facility Manager</vt:lpstr>
      <vt:lpstr>Public Communications Officer</vt:lpstr>
      <vt:lpstr>Safety Officer</vt:lpstr>
      <vt:lpstr>Liaison Officers</vt:lpstr>
      <vt:lpstr>Operations Section</vt:lpstr>
      <vt:lpstr>Epidemiology</vt:lpstr>
      <vt:lpstr>Public Health Laboratory </vt:lpstr>
      <vt:lpstr>Community Mitigation</vt:lpstr>
      <vt:lpstr>Planning Section</vt:lpstr>
      <vt:lpstr>Incident Action Plans</vt:lpstr>
      <vt:lpstr>After Action Reports</vt:lpstr>
      <vt:lpstr>Logistics Section</vt:lpstr>
      <vt:lpstr>Material Management Functions</vt:lpstr>
      <vt:lpstr>Transportation Functions</vt:lpstr>
      <vt:lpstr>Finance and Administration Section</vt:lpstr>
      <vt:lpstr>Surge Staffing</vt:lpstr>
      <vt:lpstr>Surge Staffing</vt:lpstr>
      <vt:lpstr>References</vt:lpstr>
      <vt:lpstr>PowerPoint Presentation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Microsoft Office User</cp:lastModifiedBy>
  <cp:revision>258</cp:revision>
  <dcterms:created xsi:type="dcterms:W3CDTF">2011-03-17T17:43:16Z</dcterms:created>
  <dcterms:modified xsi:type="dcterms:W3CDTF">2021-08-08T03:36:00Z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