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1"/>
  </p:sldMasterIdLst>
  <p:notesMasterIdLst>
    <p:notesMasterId r:id="rId31"/>
  </p:notesMasterIdLst>
  <p:sldIdLst>
    <p:sldId id="257" r:id="rId2"/>
    <p:sldId id="258" r:id="rId3"/>
    <p:sldId id="281" r:id="rId4"/>
    <p:sldId id="282" r:id="rId5"/>
    <p:sldId id="283" r:id="rId6"/>
    <p:sldId id="284" r:id="rId7"/>
    <p:sldId id="285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305" r:id="rId16"/>
    <p:sldId id="297" r:id="rId17"/>
    <p:sldId id="298" r:id="rId18"/>
    <p:sldId id="299" r:id="rId19"/>
    <p:sldId id="300" r:id="rId20"/>
    <p:sldId id="301" r:id="rId21"/>
    <p:sldId id="303" r:id="rId22"/>
    <p:sldId id="306" r:id="rId23"/>
    <p:sldId id="307" r:id="rId24"/>
    <p:sldId id="308" r:id="rId25"/>
    <p:sldId id="304" r:id="rId26"/>
    <p:sldId id="309" r:id="rId27"/>
    <p:sldId id="311" r:id="rId28"/>
    <p:sldId id="310" r:id="rId29"/>
    <p:sldId id="273" r:id="rId30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yriad Web Pro" panose="020B0604020202020204" charset="0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C2C"/>
    <a:srgbClr val="F0A82C"/>
    <a:srgbClr val="2D2D2D"/>
    <a:srgbClr val="006A71"/>
    <a:srgbClr val="FBAB18"/>
    <a:srgbClr val="E6E6E6"/>
    <a:srgbClr val="FFFFFF"/>
    <a:srgbClr val="292B6E"/>
    <a:srgbClr val="B01519"/>
    <a:srgbClr val="55B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95" autoAdjust="0"/>
    <p:restoredTop sz="96240" autoAdjust="0"/>
  </p:normalViewPr>
  <p:slideViewPr>
    <p:cSldViewPr snapToGrid="0">
      <p:cViewPr>
        <p:scale>
          <a:sx n="150" d="100"/>
          <a:sy n="150" d="100"/>
        </p:scale>
        <p:origin x="72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63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55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5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23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5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78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0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90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214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5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8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11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550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67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273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55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423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322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9964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1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53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4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47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68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83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3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2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jpe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DBF44DF-C178-5F4C-A407-FE219EFA9FFF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9B117C8-7284-8C4A-833D-CDF86C0DA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EF7FB2-7628-A141-B9F7-8915F8FEB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11C11F2-C2A9-3847-8AFE-9499CF5AD3B9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7663C5E9-BFC7-7A40-8AF9-1196BB4600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F7FC05-A2C8-EA40-83E3-05C20E1EB61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0AA01CD-4DFD-7548-898E-874A5779B169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2B46E884-5025-E545-828F-FCDF0B8463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4F6806F-A835-6946-B792-5546D32EB697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D0347CD0-5AC0-0B49-A78C-51F09E7B3E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7B95EA-D628-764A-8598-15EB5974EFE9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89E2E508-321D-1743-A9F5-A61ABF504F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3F047D-97EC-F244-A788-8168CE1F9CC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4DF3BEA-8897-EC4C-8F9A-78BF8F00B045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5653F20D-6A5E-8A4B-B207-6524F37374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11042F-5ABF-DD45-BD61-370D0E37BF8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75399A6-7D93-A54D-B342-CC47AC2C5D52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ED168E3C-4472-F742-8C42-1668A998A5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E688EC8-40E0-0544-8033-97458A86A3F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oronavirus.jhu.edu/map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shotdeliveryservice.com/images/warehousing.jpg" TargetMode="External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framework-for-a-public-health-emergency-operations-centre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phil.cdc.gov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origin.who.int/health-cluster/about/structure/IMS_structure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</p:spPr>
        <p:txBody>
          <a:bodyPr/>
          <a:lstStyle/>
          <a:p>
            <a:r>
              <a:rPr lang="ru-RU" sz="2000">
                <a:latin typeface="Arial" pitchFamily="34" charset="0"/>
                <a:cs typeface="Arial" pitchFamily="34" charset="0"/>
              </a:rPr>
              <a:t>Системы управления инцидентами  (Incident Management Systems) - Введение</a:t>
            </a:r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Менеджер по инцидентам (Incident Manager — IM)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Также менеджер по чрезвычайным ситуациям, директор или координатор 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Отвечает за весь отдел менеджмента и административный персонал 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Получает разрешение на активацию системы управления инцидентами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Поддерживает общую ситуационную осведомленность о происшествии и всех привлеченных ресурсах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Посещает и утверждает представленные брифинги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Устанавливает приоритеты обработки инцидентов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Утверждает задачи инцидента</a:t>
            </a:r>
          </a:p>
        </p:txBody>
      </p:sp>
    </p:spTree>
    <p:extLst>
      <p:ext uri="{BB962C8B-B14F-4D97-AF65-F5344CB8AC3E}">
        <p14:creationId xmlns:p14="http://schemas.microsoft.com/office/powerpoint/2010/main" val="180730489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Администратор объекта EOC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Контролирует работу и техническое обслуживание EOC </a:t>
            </a:r>
          </a:p>
          <a:p>
            <a:pPr>
              <a:buClr>
                <a:srgbClr val="006A71"/>
              </a:buClr>
            </a:pPr>
            <a:r>
              <a:rPr lang="ru-RU" dirty="0"/>
              <a:t>Обеспечивает надлежащее техническое обслуживание и работоспособность всех систем, аппаратных средств, программного обеспечения и инструментов поддержки персонала</a:t>
            </a:r>
          </a:p>
          <a:p>
            <a:pPr>
              <a:buClr>
                <a:srgbClr val="006A71"/>
              </a:buClr>
            </a:pPr>
            <a:r>
              <a:rPr lang="ru-RU" dirty="0"/>
              <a:t>Может также иметь доступ к телеинформационным и геоинформационным технологиям, в случае если объект большой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5" name="Picture 2" descr="https://phil.cdc.gov/PHIL_Images/17750/17750_lores.jpg">
            <a:extLst>
              <a:ext uri="{FF2B5EF4-FFF2-40B4-BE49-F238E27FC236}">
                <a16:creationId xmlns:a16="http://schemas.microsoft.com/office/drawing/2014/main" id="{AA1908AC-10F9-974B-B528-B0D71D246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565" y="2921912"/>
            <a:ext cx="2353235" cy="175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17669/17669_lores.jpg">
            <a:extLst>
              <a:ext uri="{FF2B5EF4-FFF2-40B4-BE49-F238E27FC236}">
                <a16:creationId xmlns:a16="http://schemas.microsoft.com/office/drawing/2014/main" id="{678C32FA-5916-C940-9ED0-9D2D4D7DB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742" y="3264814"/>
            <a:ext cx="2125501" cy="14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12224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84073"/>
            <a:ext cx="8229600" cy="689591"/>
          </a:xfrm>
        </p:spPr>
        <p:txBody>
          <a:bodyPr/>
          <a:lstStyle/>
          <a:p>
            <a:r>
              <a:rPr lang="ru-RU" dirty="0"/>
              <a:t>Сотрудник по связям с общественностью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773664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При возникновении чрезвычайной ситуации в области здравоохранения связь с общественностью имеет большое значение 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 обязанности сотрудника входят: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Общение и взаимодействие с различными группами (например: общественность, СМИ, внутренний персонал и т. д.)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Разработка коммуникационных материалов и отчетности по проекту 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Мониторинг  социальных сетей и</a:t>
            </a:r>
            <a:br>
              <a:rPr lang="ru-RU" sz="1800" dirty="0"/>
            </a:br>
            <a:r>
              <a:rPr lang="ru-RU" sz="1800" dirty="0"/>
              <a:t>новостей на предмет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800" dirty="0"/>
              <a:t>     осведомленности о ситуации 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Поддержка отделов осведомленности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800" dirty="0"/>
              <a:t>      о рисках и коммуникации о рисках </a:t>
            </a:r>
          </a:p>
        </p:txBody>
      </p:sp>
      <p:pic>
        <p:nvPicPr>
          <p:cNvPr id="5" name="Picture 2" descr="https://phil.cdc.gov/PHIL_Images/17672/17672_lores.jpg">
            <a:extLst>
              <a:ext uri="{FF2B5EF4-FFF2-40B4-BE49-F238E27FC236}">
                <a16:creationId xmlns:a16="http://schemas.microsoft.com/office/drawing/2014/main" id="{0E971382-9B54-4646-96E3-3693AC195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12" y="3124103"/>
            <a:ext cx="2057400" cy="14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phil.cdc.gov/PHIL_Images/20025/20025_lores.jpg">
            <a:extLst>
              <a:ext uri="{FF2B5EF4-FFF2-40B4-BE49-F238E27FC236}">
                <a16:creationId xmlns:a16="http://schemas.microsoft.com/office/drawing/2014/main" id="{2C3FEAC5-82AF-5D49-B278-93E82BC3E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09" y="2611314"/>
            <a:ext cx="1501412" cy="20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63398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72629"/>
            <a:ext cx="8229600" cy="689591"/>
          </a:xfrm>
        </p:spPr>
        <p:txBody>
          <a:bodyPr/>
          <a:lstStyle/>
          <a:p>
            <a:r>
              <a:rPr lang="ru-RU" dirty="0"/>
              <a:t>Специалист по технике безопасности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9557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Роль специалиста по технике безопасности важна во время чрезвычайной ситуации в области здравоохранения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Он отвечает за безопасность всего персонала, участвующего в реагировании, включая 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Разрешение на доступ к EOC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Ведение документации 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Соответствующие меры безопасности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 экстренной ситуации в области здравоохранения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возникает повышенная угроза контактов и заболеваний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Во время пандемии COVID-19 защита персонала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от контактов и возможного заражения имеет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решающее значение</a:t>
            </a:r>
          </a:p>
        </p:txBody>
      </p:sp>
      <p:pic>
        <p:nvPicPr>
          <p:cNvPr id="5" name="Picture 2" descr="https://phil.cdc.gov/PHIL_Images/15485/15485_lores.jpg">
            <a:extLst>
              <a:ext uri="{FF2B5EF4-FFF2-40B4-BE49-F238E27FC236}">
                <a16:creationId xmlns:a16="http://schemas.microsoft.com/office/drawing/2014/main" id="{9DAD7D0F-CAF9-AD4D-ACC9-CB884E81F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262" y="2689411"/>
            <a:ext cx="2925538" cy="194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00052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124796"/>
            <a:ext cx="8229600" cy="689591"/>
          </a:xfrm>
        </p:spPr>
        <p:txBody>
          <a:bodyPr/>
          <a:lstStyle/>
          <a:p>
            <a:r>
              <a:rPr lang="ru-RU" dirty="0"/>
              <a:t>Сотрудники по связи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8742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Отвечает за координацию и связь между главным учреждением и партнерами 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Его обязанности включают: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Организацию встреч между организациями 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Выполнение функции контактного лица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800" dirty="0"/>
              <a:t>     (Point of Contact) для всего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800" dirty="0"/>
              <a:t>      персонала учреждения 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Обеспечение диалога и взаимодействия </a:t>
            </a:r>
            <a:br>
              <a:rPr lang="ru-RU" sz="1800" dirty="0"/>
            </a:br>
            <a:r>
              <a:rPr lang="ru-RU" sz="1800" dirty="0"/>
              <a:t>между людьми и организациями </a:t>
            </a:r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5" name="Picture 2" descr="https://phil.cdc.gov/PHIL_Images/20601/20601_lores.jpg">
            <a:extLst>
              <a:ext uri="{FF2B5EF4-FFF2-40B4-BE49-F238E27FC236}">
                <a16:creationId xmlns:a16="http://schemas.microsoft.com/office/drawing/2014/main" id="{B8E2F38D-BC1E-3A48-9D41-264947E53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791" y="2186012"/>
            <a:ext cx="3086067" cy="231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13705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79264"/>
            <a:ext cx="8229600" cy="689591"/>
          </a:xfrm>
        </p:spPr>
        <p:txBody>
          <a:bodyPr/>
          <a:lstStyle/>
          <a:p>
            <a:r>
              <a:rPr lang="ru-RU" dirty="0"/>
              <a:t>Оперативный отдел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70682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400" dirty="0"/>
              <a:t>Оперативный отдел поддерживает тактическое использование ресурсов для реагирования на то или иное происшествие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Он осуществляет надзор за всеми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400" dirty="0"/>
              <a:t>      мероприятиями по прямому реагированию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В отношении COVID-19 эти мероприятия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400" dirty="0"/>
              <a:t>      могут включать: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Отслеживание контактов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Управление случаями заражения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Информирование о рисках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Социальную мобилизацию и информационную деятельность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Наблюдение (включая лабораторную диагностику)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Подструктура отдела может быть адаптирована в соответствии с конкретными потребностями мер по реагированию</a:t>
            </a:r>
          </a:p>
          <a:p>
            <a:pPr>
              <a:buClr>
                <a:srgbClr val="006A71"/>
              </a:buClr>
            </a:pPr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44977C-8B20-FA4D-962E-EE01E7E60C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83" y="1307418"/>
            <a:ext cx="3903649" cy="17802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A236EA-4DFD-1542-AC5A-9811ABAA0E94}"/>
              </a:ext>
            </a:extLst>
          </p:cNvPr>
          <p:cNvSpPr txBox="1"/>
          <p:nvPr/>
        </p:nvSpPr>
        <p:spPr>
          <a:xfrm>
            <a:off x="4881283" y="3087670"/>
            <a:ext cx="4078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https://coronavirus.jhu.edu/map.html</a:t>
            </a:r>
            <a:r>
              <a:rPr lang="ru-RU" sz="120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20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(по состоянию на  7.05.2020)</a:t>
            </a:r>
          </a:p>
        </p:txBody>
      </p:sp>
    </p:spTree>
    <p:extLst>
      <p:ext uri="{BB962C8B-B14F-4D97-AF65-F5344CB8AC3E}">
        <p14:creationId xmlns:p14="http://schemas.microsoft.com/office/powerpoint/2010/main" val="411013955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107060"/>
            <a:ext cx="8229600" cy="689591"/>
          </a:xfrm>
        </p:spPr>
        <p:txBody>
          <a:bodyPr/>
          <a:lstStyle/>
          <a:p>
            <a:r>
              <a:rPr lang="ru-RU" dirty="0"/>
              <a:t>Эпидемиологический отдел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796651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Обеспечивает возможность сбора, анализа, интерпретации и управления данными, связанными со здравоохранением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Обеспечивает наблюдение и обнаружение случаев заражения, а также проведение медицинских и эпидемиологических исследований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Определяет источник заражения или вспышки заболевания,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ущерб или воздействие и их факторы среди населения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Рекомендует, контролирует и анализирует действия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по смягчению последствий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 отношении COVID-19 эти мероприятия могут включать: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Отслеживание случаев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Отслеживание контактов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Наблюдение (включая лабораторную диагностику)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Открытие и запуск пунктов тестирования</a:t>
            </a:r>
          </a:p>
        </p:txBody>
      </p:sp>
      <p:pic>
        <p:nvPicPr>
          <p:cNvPr id="5" name="Picture 7" descr="Redbags">
            <a:extLst>
              <a:ext uri="{FF2B5EF4-FFF2-40B4-BE49-F238E27FC236}">
                <a16:creationId xmlns:a16="http://schemas.microsoft.com/office/drawing/2014/main" id="{7FC2C308-D9DF-6547-B582-ED6D4BDF8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8439" y="3536511"/>
            <a:ext cx="1411138" cy="104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WHouston">
            <a:extLst>
              <a:ext uri="{FF2B5EF4-FFF2-40B4-BE49-F238E27FC236}">
                <a16:creationId xmlns:a16="http://schemas.microsoft.com/office/drawing/2014/main" id="{5CD97D4B-0A38-3D45-9D61-E1491B171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8320" y="2874356"/>
            <a:ext cx="1400551" cy="105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Packing serosurvey kits">
            <a:extLst>
              <a:ext uri="{FF2B5EF4-FFF2-40B4-BE49-F238E27FC236}">
                <a16:creationId xmlns:a16="http://schemas.microsoft.com/office/drawing/2014/main" id="{C140E557-6DBD-7C45-B000-5908A919C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2" y="1602781"/>
            <a:ext cx="1977550" cy="111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5655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25425"/>
            <a:ext cx="8229600" cy="689591"/>
          </a:xfrm>
        </p:spPr>
        <p:txBody>
          <a:bodyPr/>
          <a:lstStyle/>
          <a:p>
            <a:r>
              <a:rPr lang="ru-RU" dirty="0"/>
              <a:t>Лаборатория здравоохранения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71501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Обеспечивает возможность быстрого обнаружения, определения характеристик, подтверждающего тестирования, передачи данных, поддержку в исследовании и контакты с лабораториями</a:t>
            </a:r>
          </a:p>
          <a:p>
            <a:pPr>
              <a:buClr>
                <a:srgbClr val="006A71"/>
              </a:buClr>
            </a:pPr>
            <a:r>
              <a:rPr lang="ru-RU" dirty="0"/>
              <a:t>Устраняет фактические или потенциальные риски</a:t>
            </a:r>
          </a:p>
          <a:p>
            <a:pPr>
              <a:buClr>
                <a:srgbClr val="006A71"/>
              </a:buClr>
            </a:pPr>
            <a:r>
              <a:rPr lang="ru-RU" dirty="0"/>
              <a:t>Поддерживает наблюдение перед происшествием, перед инцидентом и после контакта</a:t>
            </a:r>
          </a:p>
        </p:txBody>
      </p:sp>
      <p:pic>
        <p:nvPicPr>
          <p:cNvPr id="5" name="Picture 2" descr="https://phil.cdc.gov/PHIL_Images/20574/20574_lores.jpg">
            <a:extLst>
              <a:ext uri="{FF2B5EF4-FFF2-40B4-BE49-F238E27FC236}">
                <a16:creationId xmlns:a16="http://schemas.microsoft.com/office/drawing/2014/main" id="{EBB1ED1D-D57E-8F42-BC96-F738B346B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456" y="2687518"/>
            <a:ext cx="2004491" cy="15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20031114/02d484a91bdf4398b97b2ae09917410c/3671_lores.jpg">
            <a:extLst>
              <a:ext uri="{FF2B5EF4-FFF2-40B4-BE49-F238E27FC236}">
                <a16:creationId xmlns:a16="http://schemas.microsoft.com/office/drawing/2014/main" id="{0E07E56F-8310-024D-9227-D05BA6986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494" y="2687518"/>
            <a:ext cx="2394253" cy="155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8702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Мероприятия по смягчению последствий среди населения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28505" y="955199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Разворачиваются для замедления распространения заболевания и когда вакцина недоступна в начале пандемии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Включают стратегии социального дистанцирования и рекомендации по сокращению контактов между людьми: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Закрытие школ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Отмена общественных мероприятий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Планирование политики в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800" dirty="0"/>
              <a:t>      отношении трудовых отпусков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Стратегии перехода на удаленную работу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Самоизоляцию при заражении</a:t>
            </a:r>
          </a:p>
          <a:p>
            <a:pPr lvl="1">
              <a:buClr>
                <a:srgbClr val="006A71"/>
              </a:buClr>
            </a:pPr>
            <a:r>
              <a:rPr lang="ru-RU" sz="1800" dirty="0"/>
              <a:t>Добровольный карантин членов семьи</a:t>
            </a:r>
          </a:p>
        </p:txBody>
      </p:sp>
      <p:pic>
        <p:nvPicPr>
          <p:cNvPr id="7" name="Picture 4" descr="https://phil.cdc.gov/PHIL_Images/19697/19697_lores.jpg">
            <a:extLst>
              <a:ext uri="{FF2B5EF4-FFF2-40B4-BE49-F238E27FC236}">
                <a16:creationId xmlns:a16="http://schemas.microsoft.com/office/drawing/2014/main" id="{B2EBBC26-36EE-9D4B-9F68-204A388EA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72" y="2262937"/>
            <a:ext cx="3169227" cy="237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95345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Отдел планирования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00906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400" dirty="0"/>
              <a:t>Отдел планирования отвечает за разработку и распределение всех имеющихся людских и материальных ресурсов в целях достижения максимальной эффективности. </a:t>
            </a:r>
          </a:p>
          <a:p>
            <a:pPr>
              <a:buClr>
                <a:srgbClr val="006A71"/>
              </a:buClr>
            </a:pPr>
            <a:r>
              <a:rPr lang="ru-RU" sz="1400" dirty="0"/>
              <a:t>В отношении COVID-19 эти мероприятия могут включать: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Разработку плана действий в случае инцидента (Incident Action Plan — IAP)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Отслеживание процесса подготовки отчета о выполненной работе (After Action Report — AAR) 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Прогнозирование и планирование дальнейшего реагирования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Помощь в разработке задач и стратегий реагирования 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Определение необходимости технической экспертизы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Разработку и уведомление о  направлении действий, связанных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400" dirty="0"/>
              <a:t>       с происшествием, краткосрочное и долгосрочное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400" dirty="0"/>
              <a:t>       планирование и оперативное информирование</a:t>
            </a:r>
          </a:p>
          <a:p>
            <a:pPr lvl="1">
              <a:buClr>
                <a:srgbClr val="006A71"/>
              </a:buClr>
            </a:pPr>
            <a:r>
              <a:rPr lang="ru-RU" sz="1400" dirty="0"/>
              <a:t>Ведение документации, связанной с COVID-19, для разбора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400" dirty="0"/>
              <a:t>        реагирования по окончании происшествия,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400" dirty="0"/>
              <a:t>        расследования и обзоры</a:t>
            </a:r>
          </a:p>
          <a:p>
            <a:pPr>
              <a:buClr>
                <a:srgbClr val="006A71"/>
              </a:buClr>
            </a:pPr>
            <a:endParaRPr lang="en-US" sz="1400" dirty="0"/>
          </a:p>
          <a:p>
            <a:pPr>
              <a:buClr>
                <a:srgbClr val="006A71"/>
              </a:buClr>
            </a:pPr>
            <a:endParaRPr lang="en-US" sz="1400" dirty="0"/>
          </a:p>
        </p:txBody>
      </p:sp>
      <p:pic>
        <p:nvPicPr>
          <p:cNvPr id="5" name="Picture 4" descr="Dave Brief Plans Team Room.JPG">
            <a:extLst>
              <a:ext uri="{FF2B5EF4-FFF2-40B4-BE49-F238E27FC236}">
                <a16:creationId xmlns:a16="http://schemas.microsoft.com/office/drawing/2014/main" id="{CDF87793-EE59-9541-84C1-9F2FAACFB4A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9840" y="2942177"/>
            <a:ext cx="2401077" cy="18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78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Система управления инцидентами  </a:t>
            </a:r>
            <a:b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(Incident Management System)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800" dirty="0"/>
              <a:t>Предоставляет шаблоны для менеджмента инцидентов в независимости от причины, объема, места или сложности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Применяется на всех уровнях юрисдикции и в перекрестных дисциплинах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Обеспечивает взаимодействие представителей власти на государственном, промежуточном и местном уровнях с частным сектором и негосударственными организациями</a:t>
            </a:r>
          </a:p>
        </p:txBody>
      </p:sp>
      <p:pic>
        <p:nvPicPr>
          <p:cNvPr id="5" name="Picture 2" descr="https://phil.cdc.gov/PHIL_Images/17989/17989_lores.jpg">
            <a:extLst>
              <a:ext uri="{FF2B5EF4-FFF2-40B4-BE49-F238E27FC236}">
                <a16:creationId xmlns:a16="http://schemas.microsoft.com/office/drawing/2014/main" id="{37E95B91-5DEF-2E4B-96EC-C35F26390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519" y="2941927"/>
            <a:ext cx="1319776" cy="191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20600/20600_lores.jpg">
            <a:extLst>
              <a:ext uri="{FF2B5EF4-FFF2-40B4-BE49-F238E27FC236}">
                <a16:creationId xmlns:a16="http://schemas.microsoft.com/office/drawing/2014/main" id="{72E691DC-69C3-6A43-A3AF-0B6798626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212" y="3023387"/>
            <a:ext cx="2141073" cy="160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phil.cdc.gov/PHIL_Images/20000/20000_lores.jpg">
            <a:extLst>
              <a:ext uri="{FF2B5EF4-FFF2-40B4-BE49-F238E27FC236}">
                <a16:creationId xmlns:a16="http://schemas.microsoft.com/office/drawing/2014/main" id="{D3B1BF37-1884-854F-A03F-6E62458B1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528" y="3023386"/>
            <a:ext cx="2141071" cy="160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117079"/>
            <a:ext cx="8229600" cy="689591"/>
          </a:xfrm>
        </p:spPr>
        <p:txBody>
          <a:bodyPr/>
          <a:lstStyle/>
          <a:p>
            <a:r>
              <a:rPr lang="ru-RU" dirty="0"/>
              <a:t>Планы действий в случае инцидента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19370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План действий в случае инцидента (IAP) представляет собой документ, подготовленный в ходе реагирования в каждый отрезок рабочего процесса.  Целью IAP является: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Обеспечить, чтобы персонал, отвечающий за реагирование, работал над достижением общих целей, задавая направление для действий, которые должны быть предприняты в течение того отрезка рабочего процесса, который указан в плане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Обеспечить соответствующие средства информирования о задачах инцидента для оперативных и вспомогательных мероприятий.  Это включает поддающиеся измерению стратегические задачи за оперативный период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Сокращение числа внештатных сотрудников и обеспечение скоординированного реагирования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251988198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53579"/>
            <a:ext cx="8229600" cy="689591"/>
          </a:xfrm>
        </p:spPr>
        <p:txBody>
          <a:bodyPr/>
          <a:lstStyle/>
          <a:p>
            <a:r>
              <a:rPr lang="ru-RU" dirty="0"/>
              <a:t>Отчеты о выполненной работе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159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700" dirty="0"/>
              <a:t>Отчет о выполненной работе (AAR) содержит описание того, что  произошло, почему это произошло, что можно улучшить, и уроки, извлеченные участниками, задействованными в реагировании.  Отчет подготавливается на основе структурированного обсуждения с участниками.</a:t>
            </a:r>
          </a:p>
          <a:p>
            <a:pPr>
              <a:buClr>
                <a:srgbClr val="006A71"/>
              </a:buClr>
            </a:pPr>
            <a:r>
              <a:rPr lang="ru-RU" sz="1700" dirty="0"/>
              <a:t>AAR: </a:t>
            </a:r>
          </a:p>
          <a:p>
            <a:pPr lvl="1">
              <a:buClr>
                <a:srgbClr val="006A71"/>
              </a:buClr>
            </a:pPr>
            <a:r>
              <a:rPr lang="ru-RU" sz="1700" dirty="0"/>
              <a:t>Не судит об успехах или неудачах</a:t>
            </a:r>
          </a:p>
          <a:p>
            <a:pPr lvl="1">
              <a:buClr>
                <a:srgbClr val="006A71"/>
              </a:buClr>
            </a:pPr>
            <a:r>
              <a:rPr lang="ru-RU" sz="1700" dirty="0"/>
              <a:t>Старается выяснить причины произошедшего </a:t>
            </a:r>
          </a:p>
          <a:p>
            <a:pPr lvl="1">
              <a:buClr>
                <a:srgbClr val="006A71"/>
              </a:buClr>
            </a:pPr>
            <a:r>
              <a:rPr lang="ru-RU" sz="1700" dirty="0"/>
              <a:t>Концентрируется на задачах и целях, которые должны были быть достигнуты</a:t>
            </a:r>
          </a:p>
          <a:p>
            <a:pPr lvl="1">
              <a:buClr>
                <a:srgbClr val="006A71"/>
              </a:buClr>
            </a:pPr>
            <a:r>
              <a:rPr lang="ru-RU" sz="1700" dirty="0"/>
              <a:t>Призывает сотрудников к обсуждению важных уроков</a:t>
            </a:r>
          </a:p>
          <a:p>
            <a:pPr lvl="1">
              <a:buClr>
                <a:srgbClr val="006A71"/>
              </a:buClr>
            </a:pPr>
            <a:r>
              <a:rPr lang="ru-RU" sz="1700" dirty="0"/>
              <a:t>Информирует и улучшает наше понимание процесса реагирования, а также стратегий, используемых до, во время и после происшествия </a:t>
            </a:r>
          </a:p>
        </p:txBody>
      </p:sp>
    </p:spTree>
    <p:extLst>
      <p:ext uri="{BB962C8B-B14F-4D97-AF65-F5344CB8AC3E}">
        <p14:creationId xmlns:p14="http://schemas.microsoft.com/office/powerpoint/2010/main" val="279416758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133917"/>
            <a:ext cx="8229600" cy="689591"/>
          </a:xfrm>
        </p:spPr>
        <p:txBody>
          <a:bodyPr/>
          <a:lstStyle/>
          <a:p>
            <a:r>
              <a:rPr lang="ru-RU" dirty="0"/>
              <a:t>Отдел материально-технического обеспечения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379518" y="900906"/>
            <a:ext cx="6358082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Отдел материально-технического обеспечения отвечает за получение, отслеживание, подготовку, обслуживание и перемещение ресурсов, необходимых для реагирования.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В случае COVID-19 это может включать: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Координацию транспортировки (пациентов, персонала и ресурсов)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Предоставление оборудования и материалов (компьютеров, раций, СИЗ, медицинского оборудования, лабораторий и т. д.)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Предоставление персонала (IT, администраторы, медработники, экстренные службы и т. д.)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Услуги (телекоммуникации, стойки, питание / вода и т. д.)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Утилизацию (твердые, жидкие и опасные отходы) 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  <p:pic>
        <p:nvPicPr>
          <p:cNvPr id="5" name="Picture 8" descr="PA080020">
            <a:extLst>
              <a:ext uri="{FF2B5EF4-FFF2-40B4-BE49-F238E27FC236}">
                <a16:creationId xmlns:a16="http://schemas.microsoft.com/office/drawing/2014/main" id="{08429245-89E8-9146-9CED-2A6100DAF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13879" r="4547"/>
          <a:stretch>
            <a:fillRect/>
          </a:stretch>
        </p:blipFill>
        <p:spPr bwMode="auto">
          <a:xfrm>
            <a:off x="164528" y="1101436"/>
            <a:ext cx="1788776" cy="155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91" descr="https://phil.cdc.gov/PHIL_Images/22230/22230_lores.jpg">
            <a:extLst>
              <a:ext uri="{FF2B5EF4-FFF2-40B4-BE49-F238E27FC236}">
                <a16:creationId xmlns:a16="http://schemas.microsoft.com/office/drawing/2014/main" id="{F18D73BC-5211-EC4C-9B28-C7174E2E6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7" y="2736200"/>
            <a:ext cx="2214991" cy="147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20864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169869"/>
            <a:ext cx="8229600" cy="689591"/>
          </a:xfrm>
        </p:spPr>
        <p:txBody>
          <a:bodyPr/>
          <a:lstStyle/>
          <a:p>
            <a:r>
              <a:rPr lang="ru-RU" dirty="0"/>
              <a:t>Отдел управления материальными </a:t>
            </a:r>
            <a:br>
              <a:rPr lang="ru-RU" dirty="0"/>
            </a:br>
            <a:r>
              <a:rPr lang="ru-RU" dirty="0"/>
              <a:t>ресурсами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823570"/>
            <a:ext cx="64276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Управление имуществом и подотчетность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Логистическое планирование при реагировании на чрезвычайные ситуации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Закупка и контроль материалов и оборудования, необходимые для работы в чрезвычайных ситуациях  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СИЗ для сотрудников служб экстренного реагирования и медицинского персонала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Маски, перчатки и чистящие средства для объектов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Тесты, мазки, дезинфицирующие средства для рук, бумажные полотенца, чистящие средства, хирургические халаты, комбинезоны Тайвек и т. д. 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600" dirty="0"/>
          </a:p>
        </p:txBody>
      </p:sp>
      <p:pic>
        <p:nvPicPr>
          <p:cNvPr id="5" name="Picture 7" descr="warehousing">
            <a:hlinkClick r:id="rId3"/>
            <a:extLst>
              <a:ext uri="{FF2B5EF4-FFF2-40B4-BE49-F238E27FC236}">
                <a16:creationId xmlns:a16="http://schemas.microsoft.com/office/drawing/2014/main" id="{EF069499-B20B-B14F-A232-751464E70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7624" y="238125"/>
            <a:ext cx="1703294" cy="1624853"/>
          </a:xfrm>
          <a:prstGeom prst="rect">
            <a:avLst/>
          </a:prstGeom>
          <a:noFill/>
          <a:effectLst/>
        </p:spPr>
      </p:pic>
      <p:pic>
        <p:nvPicPr>
          <p:cNvPr id="6" name="Picture 9" descr="Dosimiter">
            <a:extLst>
              <a:ext uri="{FF2B5EF4-FFF2-40B4-BE49-F238E27FC236}">
                <a16:creationId xmlns:a16="http://schemas.microsoft.com/office/drawing/2014/main" id="{19F1F56C-A738-0E41-B2C1-C83131F03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6120" y="3943741"/>
            <a:ext cx="1168773" cy="81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ppe">
            <a:extLst>
              <a:ext uri="{FF2B5EF4-FFF2-40B4-BE49-F238E27FC236}">
                <a16:creationId xmlns:a16="http://schemas.microsoft.com/office/drawing/2014/main" id="{54C0540A-5607-2D46-94E8-DC2A1672B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7624" y="3720734"/>
            <a:ext cx="1793354" cy="104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White, Jackson-Usher, and Williams">
            <a:extLst>
              <a:ext uri="{FF2B5EF4-FFF2-40B4-BE49-F238E27FC236}">
                <a16:creationId xmlns:a16="http://schemas.microsoft.com/office/drawing/2014/main" id="{0E0B04F4-DBDE-D343-B157-73EF3E57E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84894" y="2080006"/>
            <a:ext cx="1882588" cy="143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348704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49880"/>
            <a:ext cx="8229600" cy="689591"/>
          </a:xfrm>
        </p:spPr>
        <p:txBody>
          <a:bodyPr/>
          <a:lstStyle/>
          <a:p>
            <a:r>
              <a:rPr lang="ru-RU" dirty="0"/>
              <a:t>Отдел транспортной логистики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742971"/>
            <a:ext cx="736898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Координирование транспортировки оборудования и персонала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СИЗ, медицинское оборудование, временные </a:t>
            </a:r>
          </a:p>
          <a:p>
            <a:pPr marL="457200" lvl="1" indent="0">
              <a:buClr>
                <a:srgbClr val="006A71"/>
              </a:buClr>
              <a:buNone/>
            </a:pPr>
            <a:r>
              <a:rPr lang="ru-RU" sz="1600" dirty="0"/>
              <a:t>      госпитали и лаборатории 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Транспортировка пациентов в больницы, карантин, изоляция и т.д.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Круглосуточная координация экстренных командировок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Организация и отслеживание поставки образцов, материалов и оборудования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Использованные тестовые наборы и мазки для анализов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Лекарства, вакцины и т.д.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Координация медицинской эвакуации</a:t>
            </a:r>
          </a:p>
          <a:p>
            <a:pPr lvl="1">
              <a:buClr>
                <a:srgbClr val="006A71"/>
              </a:buClr>
            </a:pPr>
            <a:r>
              <a:rPr lang="ru-RU" sz="1600" dirty="0"/>
              <a:t>Переселение уязвимых групп населения 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  <p:pic>
        <p:nvPicPr>
          <p:cNvPr id="5" name="Picture 4" descr="\\cdc.gov\private\L112\dmz0\Personal\Pics\Haiti\HC PB120029.JPG">
            <a:extLst>
              <a:ext uri="{FF2B5EF4-FFF2-40B4-BE49-F238E27FC236}">
                <a16:creationId xmlns:a16="http://schemas.microsoft.com/office/drawing/2014/main" id="{C8135733-C188-0B46-9CB0-C98229E14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129" y="3048815"/>
            <a:ext cx="2366807" cy="1714341"/>
          </a:xfrm>
          <a:prstGeom prst="rect">
            <a:avLst/>
          </a:prstGeom>
          <a:noFill/>
        </p:spPr>
      </p:pic>
      <p:pic>
        <p:nvPicPr>
          <p:cNvPr id="6" name="Picture 2" descr="https://phil.cdc.gov/PHIL_Images/22739/22739_lores.jpg">
            <a:extLst>
              <a:ext uri="{FF2B5EF4-FFF2-40B4-BE49-F238E27FC236}">
                <a16:creationId xmlns:a16="http://schemas.microsoft.com/office/drawing/2014/main" id="{70D1F146-230A-084C-8412-7B39FD5EB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518" y="469609"/>
            <a:ext cx="1740399" cy="174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39568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Финансово-административный отдел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33243" y="94932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Отслеживание расходов и людские ресурсы</a:t>
            </a:r>
          </a:p>
          <a:p>
            <a:pPr lvl="1">
              <a:buClr>
                <a:srgbClr val="006A71"/>
              </a:buClr>
            </a:pPr>
            <a:r>
              <a:rPr lang="ru-RU" dirty="0"/>
              <a:t>Управляет денежными потоками</a:t>
            </a:r>
          </a:p>
          <a:p>
            <a:pPr lvl="1">
              <a:buClr>
                <a:srgbClr val="006A71"/>
              </a:buClr>
            </a:pPr>
            <a:r>
              <a:rPr lang="ru-RU" dirty="0"/>
              <a:t>Обеспечивает срочный поиск персонала</a:t>
            </a:r>
          </a:p>
          <a:p>
            <a:pPr>
              <a:buClr>
                <a:srgbClr val="006A71"/>
              </a:buClr>
            </a:pPr>
            <a:r>
              <a:rPr lang="ru-RU" dirty="0"/>
              <a:t>Подготовка и отслеживание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dirty="0"/>
              <a:t>    бюджета</a:t>
            </a:r>
          </a:p>
          <a:p>
            <a:pPr lvl="1">
              <a:buClr>
                <a:srgbClr val="006A71"/>
              </a:buClr>
            </a:pPr>
            <a:r>
              <a:rPr lang="ru-RU" dirty="0"/>
              <a:t>Осуществление платежей</a:t>
            </a:r>
          </a:p>
          <a:p>
            <a:pPr>
              <a:buClr>
                <a:srgbClr val="006A71"/>
              </a:buClr>
            </a:pPr>
            <a:r>
              <a:rPr lang="ru-RU" dirty="0"/>
              <a:t>Административные услуги</a:t>
            </a:r>
          </a:p>
          <a:p>
            <a:pPr lvl="1">
              <a:buClr>
                <a:srgbClr val="006A71"/>
              </a:buClr>
            </a:pPr>
            <a:r>
              <a:rPr lang="ru-RU" dirty="0"/>
              <a:t>Ведение учета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742F91-FF10-4A42-AC50-E897B535FB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20290" y="2455863"/>
            <a:ext cx="2336800" cy="1752600"/>
          </a:xfrm>
          <a:prstGeom prst="rect">
            <a:avLst/>
          </a:prstGeom>
        </p:spPr>
      </p:pic>
      <p:pic>
        <p:nvPicPr>
          <p:cNvPr id="7" name="Picture 2" descr="https://phil.cdc.gov/PHIL_Images/23093/23093_lores.jpg">
            <a:extLst>
              <a:ext uri="{FF2B5EF4-FFF2-40B4-BE49-F238E27FC236}">
                <a16:creationId xmlns:a16="http://schemas.microsoft.com/office/drawing/2014/main" id="{5BBAD10F-9178-CB4E-98EA-8F52AB34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023" y="398929"/>
            <a:ext cx="2343987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E8923C-C894-2D41-B9F1-5BC426D7CD88}"/>
              </a:ext>
            </a:extLst>
          </p:cNvPr>
          <p:cNvSpPr txBox="1"/>
          <p:nvPr/>
        </p:nvSpPr>
        <p:spPr>
          <a:xfrm>
            <a:off x="4264058" y="4640729"/>
            <a:ext cx="2000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Фото: Claire Standley (2015 г.)</a:t>
            </a:r>
          </a:p>
        </p:txBody>
      </p:sp>
    </p:spTree>
    <p:extLst>
      <p:ext uri="{BB962C8B-B14F-4D97-AF65-F5344CB8AC3E}">
        <p14:creationId xmlns:p14="http://schemas.microsoft.com/office/powerpoint/2010/main" val="357175688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Срочный поиск персонала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Во время реагирования может потребоваться дополнительный персонал для различных отделов. «Резервные» сотрудники должны обладать соответствующей подготовкой для должности. Финансово-административный отдел занимается: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Организацией инструктажей и тренингов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Управлением реестрами персонала 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Координированием кадровых потребностей и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составлением реестров IMS 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Согласованием имеющихся экспертных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знаний/опыта с требуемыми должностями</a:t>
            </a:r>
          </a:p>
          <a:p>
            <a:pPr>
              <a:buClr>
                <a:srgbClr val="006A71"/>
              </a:buClr>
            </a:pPr>
            <a:endParaRPr lang="en-US" sz="1200" dirty="0"/>
          </a:p>
        </p:txBody>
      </p:sp>
      <p:pic>
        <p:nvPicPr>
          <p:cNvPr id="5" name="Picture 2" descr="https://phil.cdc.gov/PHIL_Images/22459/22459_lores.jpg">
            <a:extLst>
              <a:ext uri="{FF2B5EF4-FFF2-40B4-BE49-F238E27FC236}">
                <a16:creationId xmlns:a16="http://schemas.microsoft.com/office/drawing/2014/main" id="{2DC5C520-2727-834F-8344-F221EC062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50" y="2571751"/>
            <a:ext cx="3298889" cy="219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80901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66279"/>
            <a:ext cx="8229600" cy="689591"/>
          </a:xfrm>
        </p:spPr>
        <p:txBody>
          <a:bodyPr/>
          <a:lstStyle/>
          <a:p>
            <a:r>
              <a:rPr lang="ru-RU" dirty="0"/>
              <a:t>Срочный поиск персонала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755870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Основные роли, для выполнения которых может потребоваться резервный персонал во время реагирования на COVID-19, включают: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Отслеживание контактов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Общественная мобилизация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Помощь и уход за лицами, находящимися на карантине/в изоляции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600" dirty="0"/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Дополнительные меры по реагированию на COVID-19 включают: 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Адаптацию тренингов с целью дистанционного обучения или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соответствующего физического дистанцирования</a:t>
            </a:r>
          </a:p>
          <a:p>
            <a:pPr>
              <a:buClr>
                <a:srgbClr val="006A71"/>
              </a:buClr>
            </a:pPr>
            <a:r>
              <a:rPr lang="ru-RU" sz="1600" dirty="0"/>
              <a:t>Обеспечение того, чтобы весь резервный персонал и добровольцы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были обучены использованию соответствующих СИЗ,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учитывали требования по физическому дистанцированию и т. д.</a:t>
            </a:r>
          </a:p>
        </p:txBody>
      </p:sp>
      <p:pic>
        <p:nvPicPr>
          <p:cNvPr id="6" name="Picture 6" descr="https://phil.cdc.gov/PHIL_Images/20989/20989_lores.jpg">
            <a:extLst>
              <a:ext uri="{FF2B5EF4-FFF2-40B4-BE49-F238E27FC236}">
                <a16:creationId xmlns:a16="http://schemas.microsoft.com/office/drawing/2014/main" id="{AFDAE778-C07C-8C4F-B831-094EF53D6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30" y="1506191"/>
            <a:ext cx="1986001" cy="26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81742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Список литературы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ВОЗ (2015) </a:t>
            </a:r>
            <a:r>
              <a:rPr lang="ru-RU" i="1" dirty="0"/>
              <a:t>Рамочная программа организации центра по проведению операций при чрезвычайных ситуациях в области общественного здравоохранения</a:t>
            </a:r>
            <a:r>
              <a:rPr lang="ru-RU" dirty="0"/>
              <a:t>. </a:t>
            </a:r>
            <a:r>
              <a:rPr lang="ru-RU" dirty="0">
                <a:hlinkClick r:id="rId3"/>
              </a:rPr>
              <a:t>https://www.who.int/publications/i/item/framework-for-a-public-health-emergency-operations-centre</a:t>
            </a:r>
          </a:p>
          <a:p>
            <a:pPr>
              <a:buClr>
                <a:srgbClr val="006A71"/>
              </a:buClr>
            </a:pPr>
            <a:r>
              <a:rPr lang="ru-RU" dirty="0"/>
              <a:t>ВОЗ (без даты) </a:t>
            </a:r>
            <a:r>
              <a:rPr lang="ru-RU" i="1" dirty="0"/>
              <a:t>Организационная структура IMS ВОЗ</a:t>
            </a:r>
            <a:r>
              <a:rPr lang="ru-RU" dirty="0"/>
              <a:t>. </a:t>
            </a:r>
          </a:p>
          <a:p>
            <a:pPr>
              <a:buClr>
                <a:srgbClr val="006A71"/>
              </a:buClr>
            </a:pPr>
            <a:r>
              <a:rPr lang="ru-RU" dirty="0"/>
              <a:t>Фотографии получены с сайта </a:t>
            </a:r>
            <a:r>
              <a:rPr lang="ru-RU" dirty="0">
                <a:hlinkClick r:id="rId4"/>
              </a:rPr>
              <a:t>https://phil.cdc.gov </a:t>
            </a:r>
            <a:r>
              <a:rPr lang="ru-RU" dirty="0"/>
              <a:t>, если не указано иное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65055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1584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Преимущества системы управления инцидентами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Стандартизированный, масштабируемый и гибкий подход </a:t>
            </a:r>
          </a:p>
          <a:p>
            <a:pPr>
              <a:buClr>
                <a:srgbClr val="006A71"/>
              </a:buClr>
            </a:pPr>
            <a:r>
              <a:rPr lang="ru-RU" dirty="0"/>
              <a:t>Усовершенствованное сотрудничество и взаимодействие</a:t>
            </a:r>
          </a:p>
          <a:p>
            <a:pPr>
              <a:buClr>
                <a:srgbClr val="006A71"/>
              </a:buClr>
            </a:pPr>
            <a:r>
              <a:rPr lang="ru-RU" dirty="0"/>
              <a:t>Эффективная координация ресурсов </a:t>
            </a:r>
          </a:p>
          <a:p>
            <a:pPr>
              <a:buClr>
                <a:srgbClr val="006A71"/>
              </a:buClr>
            </a:pPr>
            <a:r>
              <a:rPr lang="ru-RU" dirty="0"/>
              <a:t>Полная подготовленность ко всем чрезвычайным ситуациям</a:t>
            </a:r>
          </a:p>
          <a:p>
            <a:pPr>
              <a:buClr>
                <a:srgbClr val="006A71"/>
              </a:buClr>
            </a:pPr>
            <a:r>
              <a:rPr lang="ru-RU" dirty="0"/>
              <a:t>Измеримые, достижимые задачи  </a:t>
            </a:r>
          </a:p>
          <a:p>
            <a:pPr>
              <a:buClr>
                <a:srgbClr val="006A71"/>
              </a:buClr>
            </a:pPr>
            <a:r>
              <a:rPr lang="ru-RU" dirty="0"/>
              <a:t>Управление инцидентами осуществляется на самом низком географическом, организационном и правовом уровнях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73416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может пользоваться системой </a:t>
            </a:r>
            <a:br>
              <a:rPr lang="ru-RU" dirty="0"/>
            </a:br>
            <a:r>
              <a:rPr lang="ru-RU" dirty="0"/>
              <a:t>управления инцидентами?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2400" dirty="0"/>
              <a:t>Федеральные министерства и ведомства</a:t>
            </a:r>
          </a:p>
          <a:p>
            <a:pPr>
              <a:buClr>
                <a:srgbClr val="006A71"/>
              </a:buClr>
            </a:pPr>
            <a:r>
              <a:rPr lang="ru-RU" sz="2400" dirty="0"/>
              <a:t>Внутригосударственные ведомства</a:t>
            </a:r>
          </a:p>
          <a:p>
            <a:pPr>
              <a:buClr>
                <a:srgbClr val="006A71"/>
              </a:buClr>
            </a:pPr>
            <a:r>
              <a:rPr lang="ru-RU" sz="2400" dirty="0"/>
              <a:t>Местные службы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2400" dirty="0"/>
              <a:t>    экстренного реагирования</a:t>
            </a:r>
          </a:p>
          <a:p>
            <a:pPr>
              <a:buClr>
                <a:srgbClr val="006A71"/>
              </a:buClr>
            </a:pPr>
            <a:r>
              <a:rPr lang="ru-RU" sz="2400" dirty="0"/>
              <a:t>Частный сектор</a:t>
            </a:r>
          </a:p>
        </p:txBody>
      </p:sp>
      <p:pic>
        <p:nvPicPr>
          <p:cNvPr id="5" name="Picture 2" descr="gallery03">
            <a:extLst>
              <a:ext uri="{FF2B5EF4-FFF2-40B4-BE49-F238E27FC236}">
                <a16:creationId xmlns:a16="http://schemas.microsoft.com/office/drawing/2014/main" id="{C1B0889B-7374-7D4D-9DF4-B9DE0AB22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9058" y="2096156"/>
            <a:ext cx="3556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491625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469284"/>
            <a:ext cx="8229600" cy="689591"/>
          </a:xfrm>
        </p:spPr>
        <p:txBody>
          <a:bodyPr/>
          <a:lstStyle/>
          <a:p>
            <a:r>
              <a:rPr lang="ru-RU" dirty="0"/>
              <a:t>В каких случаях министерство здравоохранения может использовать систему управления инцидентами?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ru-RU" dirty="0">
                <a:solidFill>
                  <a:srgbClr val="2D2C2C"/>
                </a:solidFill>
                <a:cs typeface="Calibri" panose="020F0502020204030204" pitchFamily="34" charset="0"/>
              </a:rPr>
              <a:t>Вспышки инфекционных заболеваний: </a:t>
            </a:r>
            <a:r>
              <a:rPr lang="ru-RU" i="1" dirty="0">
                <a:solidFill>
                  <a:srgbClr val="2D2C2C"/>
                </a:solidFill>
                <a:cs typeface="Calibri" panose="020F0502020204030204" pitchFamily="34" charset="0"/>
              </a:rPr>
              <a:t>E. coli, вирус лихорадки Западного Нила, чума, ТОРС, гепатит, хантавирус, новый коронавирус (COVID-19)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ru-RU" dirty="0">
                <a:solidFill>
                  <a:srgbClr val="2D2C2C"/>
                </a:solidFill>
                <a:cs typeface="Calibri" panose="020F0502020204030204" pitchFamily="34" charset="0"/>
              </a:rPr>
              <a:t>Ситуации, не связанные со вспышками заболеваний: </a:t>
            </a:r>
            <a:r>
              <a:rPr lang="ru-RU" i="1" dirty="0">
                <a:solidFill>
                  <a:srgbClr val="2D2C2C"/>
                </a:solidFill>
                <a:cs typeface="Calibri" panose="020F0502020204030204" pitchFamily="34" charset="0"/>
              </a:rPr>
              <a:t>наводнение, перебои обслуживающих служб, кампании массовой вакцинации (грипп, гепатит А),  общественные мероприятия, массовые собрания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ru-RU" dirty="0">
                <a:solidFill>
                  <a:srgbClr val="2D2C2C"/>
                </a:solidFill>
                <a:cs typeface="Calibri" panose="020F0502020204030204" pitchFamily="34" charset="0"/>
              </a:rPr>
              <a:t>Неотложная медицинская помощь: </a:t>
            </a:r>
            <a:r>
              <a:rPr lang="ru-RU" i="1" dirty="0">
                <a:solidFill>
                  <a:srgbClr val="2D2C2C"/>
                </a:solidFill>
                <a:cs typeface="Calibri" panose="020F0502020204030204" pitchFamily="34" charset="0"/>
              </a:rPr>
              <a:t>большое число пострадавших и массовые несчастные случаи, травматические события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endParaRPr lang="en-US" dirty="0">
              <a:solidFill>
                <a:srgbClr val="2D2C2C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C000"/>
              </a:buClr>
            </a:pPr>
            <a:endParaRPr lang="en-US" dirty="0">
              <a:solidFill>
                <a:srgbClr val="2D2C2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95890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Организационная структура системы управления инцидентами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0738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sz="1600" dirty="0"/>
              <a:t>В основе системы управления инцидентами находится менеджер по инцидентам </a:t>
            </a:r>
          </a:p>
          <a:p>
            <a:pPr marL="0" indent="0">
              <a:buClr>
                <a:srgbClr val="006A71"/>
              </a:buClr>
              <a:buNone/>
            </a:pPr>
            <a:r>
              <a:rPr lang="ru-RU" sz="1600" dirty="0"/>
              <a:t>     (также — менеджер по чрезвычайным ситуациями) и четыре функциональных отдела.</a:t>
            </a:r>
          </a:p>
          <a:p>
            <a:pPr>
              <a:buClr>
                <a:srgbClr val="006A71"/>
              </a:buClr>
            </a:pPr>
            <a:endParaRPr lang="en-US" sz="1100" dirty="0"/>
          </a:p>
          <a:p>
            <a:pPr>
              <a:buClr>
                <a:srgbClr val="006A71"/>
              </a:buClr>
            </a:pPr>
            <a:endParaRPr lang="en-US" sz="1600" dirty="0"/>
          </a:p>
          <a:p>
            <a:pPr>
              <a:buClr>
                <a:srgbClr val="006A71"/>
              </a:buClr>
            </a:pPr>
            <a:endParaRPr lang="en-US" sz="1600" dirty="0"/>
          </a:p>
          <a:p>
            <a:pPr>
              <a:buClr>
                <a:srgbClr val="006A71"/>
              </a:buClr>
            </a:pPr>
            <a:endParaRPr lang="en-US" sz="1600" dirty="0"/>
          </a:p>
          <a:p>
            <a:pPr>
              <a:buClr>
                <a:srgbClr val="006A71"/>
              </a:buClr>
            </a:pPr>
            <a:endParaRPr lang="en-US" sz="1600" dirty="0"/>
          </a:p>
          <a:p>
            <a:pPr>
              <a:buClr>
                <a:srgbClr val="006A71"/>
              </a:buClr>
            </a:pPr>
            <a:endParaRPr lang="en-US" sz="1600" dirty="0"/>
          </a:p>
          <a:p>
            <a:pPr>
              <a:buClr>
                <a:srgbClr val="006A71"/>
              </a:buClr>
            </a:pPr>
            <a:endParaRPr lang="ru-RU" sz="1600" dirty="0"/>
          </a:p>
          <a:p>
            <a:pPr>
              <a:buClr>
                <a:srgbClr val="006A71"/>
              </a:buClr>
            </a:pPr>
            <a:endParaRPr lang="ru-RU" sz="1600" dirty="0"/>
          </a:p>
          <a:p>
            <a:pPr>
              <a:buClr>
                <a:srgbClr val="006A71"/>
              </a:buClr>
            </a:pPr>
            <a:r>
              <a:rPr lang="ru-RU" sz="1600" dirty="0"/>
              <a:t>Базовая структура модулируется: ее масштаб можно увеличивать или уменьшать, в зависимости от размера, объема и потребностей реагирования.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53283F-9E9F-4849-8C4B-C1F434008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694" y="1519006"/>
            <a:ext cx="5902564" cy="210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2546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системы </a:t>
            </a:r>
            <a:br>
              <a:rPr lang="ru-RU" dirty="0"/>
            </a:br>
            <a:r>
              <a:rPr lang="ru-RU" dirty="0"/>
              <a:t>управления инцидентами </a:t>
            </a:r>
            <a:r>
              <a:rPr lang="ru-RU" sz="1600" dirty="0"/>
              <a:t>– Версия ВОЗ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EA384D-515E-8640-8DC1-A46E282A5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042" y="984909"/>
            <a:ext cx="5513294" cy="3286927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F1E17501-01D5-8746-A879-AD6090C2F07A}"/>
              </a:ext>
            </a:extLst>
          </p:cNvPr>
          <p:cNvSpPr txBox="1"/>
          <p:nvPr/>
        </p:nvSpPr>
        <p:spPr>
          <a:xfrm>
            <a:off x="3354352" y="4301491"/>
            <a:ext cx="53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Взято из организационной структуры </a:t>
            </a:r>
            <a:r>
              <a:rPr lang="fr-FR" sz="1200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IMS</a:t>
            </a:r>
            <a:r>
              <a:rPr lang="ru-RU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ВОЗ</a:t>
            </a:r>
            <a:r>
              <a:rPr lang="ru-RU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, http://origin.who.int/health-cluster/about/structure/IMS_structure.pdf</a:t>
            </a:r>
            <a:r>
              <a:rPr lang="ru-RU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(по состоянию на 30 апреля 2020 г.)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2875D05-E386-1D4D-B012-1CEBA6F22A80}"/>
              </a:ext>
            </a:extLst>
          </p:cNvPr>
          <p:cNvSpPr txBox="1"/>
          <p:nvPr/>
        </p:nvSpPr>
        <p:spPr>
          <a:xfrm>
            <a:off x="5375715" y="3727704"/>
            <a:ext cx="37184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Схожа со стандартной структурой </a:t>
            </a:r>
            <a:r>
              <a:rPr lang="fr-FR" sz="1100" i="1" dirty="0" err="1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IMS</a:t>
            </a:r>
            <a:r>
              <a:rPr lang="ru-RU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однако с большим акцентом на ресурсы, связанные со здравоохранением и медициной. </a:t>
            </a:r>
          </a:p>
        </p:txBody>
      </p:sp>
    </p:spTree>
    <p:extLst>
      <p:ext uri="{BB962C8B-B14F-4D97-AF65-F5344CB8AC3E}">
        <p14:creationId xmlns:p14="http://schemas.microsoft.com/office/powerpoint/2010/main" val="306761913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Административный персонал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7017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ru-RU" sz="1800" dirty="0"/>
              <a:t>Контролирует, координирует: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Общее функционирование EOC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Детали реагирования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Деятельность по реагированию и партнеры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Ситуационная отчетность перед вышестоящим руководством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Коммуникация с персоналом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Мобилизация ресурсов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Поддерживающие подразделения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Безопасность сотрудников служб экстренного реагирования </a:t>
            </a:r>
          </a:p>
          <a:p>
            <a:pPr>
              <a:buClr>
                <a:srgbClr val="006A71"/>
              </a:buClr>
            </a:pPr>
            <a:r>
              <a:rPr lang="ru-RU" sz="1800" dirty="0"/>
              <a:t>Связь с оказывающими помощь и сотрудничающими учреждениями</a:t>
            </a:r>
          </a:p>
        </p:txBody>
      </p:sp>
    </p:spTree>
    <p:extLst>
      <p:ext uri="{BB962C8B-B14F-4D97-AF65-F5344CB8AC3E}">
        <p14:creationId xmlns:p14="http://schemas.microsoft.com/office/powerpoint/2010/main" val="106848019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Административный персонал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ru-RU" dirty="0"/>
              <a:t>Должности административного персонала: </a:t>
            </a:r>
          </a:p>
          <a:p>
            <a:pPr>
              <a:buClr>
                <a:srgbClr val="006A71"/>
              </a:buClr>
            </a:pPr>
            <a:r>
              <a:rPr lang="ru-RU" dirty="0"/>
              <a:t>Менеджер по инцидентам </a:t>
            </a:r>
          </a:p>
          <a:p>
            <a:pPr>
              <a:buClr>
                <a:srgbClr val="006A71"/>
              </a:buClr>
            </a:pPr>
            <a:r>
              <a:rPr lang="ru-RU" dirty="0"/>
              <a:t>Администратор объекта EOC</a:t>
            </a:r>
          </a:p>
          <a:p>
            <a:pPr>
              <a:buClr>
                <a:srgbClr val="006A71"/>
              </a:buClr>
            </a:pPr>
            <a:r>
              <a:rPr lang="ru-RU" dirty="0"/>
              <a:t>Специалист по технике безопасности</a:t>
            </a:r>
          </a:p>
          <a:p>
            <a:pPr>
              <a:buClr>
                <a:srgbClr val="006A71"/>
              </a:buClr>
            </a:pPr>
            <a:r>
              <a:rPr lang="ru-RU" dirty="0"/>
              <a:t>Сотрудник по связи</a:t>
            </a:r>
          </a:p>
          <a:p>
            <a:pPr>
              <a:buClr>
                <a:srgbClr val="006A71"/>
              </a:buClr>
            </a:pPr>
            <a:r>
              <a:rPr lang="ru-RU" dirty="0"/>
              <a:t>Сотрудник по связям с общественностью 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80916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2905</TotalTime>
  <Words>1707</Words>
  <Application>Microsoft Office PowerPoint</Application>
  <PresentationFormat>Affichage à l'écran (16:9)</PresentationFormat>
  <Paragraphs>254</Paragraphs>
  <Slides>29</Slides>
  <Notes>29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5" baseType="lpstr">
      <vt:lpstr>Calibri</vt:lpstr>
      <vt:lpstr>Wingdings</vt:lpstr>
      <vt:lpstr>Courier New</vt:lpstr>
      <vt:lpstr>Myriad Web Pro</vt:lpstr>
      <vt:lpstr>Arial</vt:lpstr>
      <vt:lpstr>Master</vt:lpstr>
      <vt:lpstr>Системы управления инцидентами  (Incident Management Systems) - Введение</vt:lpstr>
      <vt:lpstr>Система управления инцидентами   (Incident Management System)</vt:lpstr>
      <vt:lpstr>Преимущества системы управления инцидентами</vt:lpstr>
      <vt:lpstr>Кто может пользоваться системой  управления инцидентами?</vt:lpstr>
      <vt:lpstr>В каких случаях министерство здравоохранения может использовать систему управления инцидентами?</vt:lpstr>
      <vt:lpstr>Организационная структура системы управления инцидентами</vt:lpstr>
      <vt:lpstr>Структура системы  управления инцидентами – Версия ВОЗ</vt:lpstr>
      <vt:lpstr>Административный персонал</vt:lpstr>
      <vt:lpstr>Административный персонал</vt:lpstr>
      <vt:lpstr>Менеджер по инцидентам (Incident Manager — IM)</vt:lpstr>
      <vt:lpstr>Администратор объекта EOC</vt:lpstr>
      <vt:lpstr>Сотрудник по связям с общественностью</vt:lpstr>
      <vt:lpstr>Специалист по технике безопасности</vt:lpstr>
      <vt:lpstr>Сотрудники по связи</vt:lpstr>
      <vt:lpstr>Оперативный отдел</vt:lpstr>
      <vt:lpstr>Эпидемиологический отдел</vt:lpstr>
      <vt:lpstr>Лаборатория здравоохранения </vt:lpstr>
      <vt:lpstr>Мероприятия по смягчению последствий среди населения</vt:lpstr>
      <vt:lpstr>Отдел планирования</vt:lpstr>
      <vt:lpstr>Планы действий в случае инцидента</vt:lpstr>
      <vt:lpstr>Отчеты о выполненной работе</vt:lpstr>
      <vt:lpstr>Отдел материально-технического обеспечения</vt:lpstr>
      <vt:lpstr>Отдел управления материальными  ресурсами</vt:lpstr>
      <vt:lpstr>Отдел транспортной логистики</vt:lpstr>
      <vt:lpstr>Финансово-административный отдел</vt:lpstr>
      <vt:lpstr>Срочный поиск персонала</vt:lpstr>
      <vt:lpstr>Срочный поиск персонала</vt:lpstr>
      <vt:lpstr>Список литературы</vt:lpstr>
      <vt:lpstr>Présentation PowerPoint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Olga SOKOLOVA</cp:lastModifiedBy>
  <cp:revision>274</cp:revision>
  <dcterms:created xsi:type="dcterms:W3CDTF">2011-03-17T17:43:16Z</dcterms:created>
  <dcterms:modified xsi:type="dcterms:W3CDTF">2021-12-22T16:51:44Z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